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Lst>
  <p:sldSz cx="18288000" cy="10287000"/>
  <p:notesSz cx="6858000" cy="9144000"/>
  <p:embeddedFontLst>
    <p:embeddedFont>
      <p:font typeface="Public Sans" charset="1" panose="00000000000000000000"/>
      <p:regular r:id="rId14"/>
    </p:embeddedFont>
    <p:embeddedFont>
      <p:font typeface="Public Sans Bold" charset="1" panose="00000000000000000000"/>
      <p:regular r:id="rId15"/>
    </p:embeddedFont>
    <p:embeddedFont>
      <p:font typeface="Archivo Black" charset="1" panose="020B0A03020202020B04"/>
      <p:regular r:id="rId1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11" Target="../media/image10.png" Type="http://schemas.openxmlformats.org/officeDocument/2006/relationships/image"/><Relationship Id="rId12" Target="../media/image11.svg" Type="http://schemas.openxmlformats.org/officeDocument/2006/relationships/image"/><Relationship Id="rId13" Target="../media/image12.jpeg" Type="http://schemas.openxmlformats.org/officeDocument/2006/relationships/image"/><Relationship Id="rId14" Target="../media/image13.jpeg" Type="http://schemas.openxmlformats.org/officeDocument/2006/relationships/image"/><Relationship Id="rId15" Target="../media/image14.png" Type="http://schemas.openxmlformats.org/officeDocument/2006/relationships/image"/><Relationship Id="rId16" Target="../media/image15.svg" Type="http://schemas.openxmlformats.org/officeDocument/2006/relationships/image"/><Relationship Id="rId17" Target="../media/image16.png" Type="http://schemas.openxmlformats.org/officeDocument/2006/relationships/image"/><Relationship Id="rId18" Target="../media/image17.svg" Type="http://schemas.openxmlformats.org/officeDocument/2006/relationships/image"/><Relationship Id="rId19" Target="../media/image18.png" Type="http://schemas.openxmlformats.org/officeDocument/2006/relationships/image"/><Relationship Id="rId2" Target="../media/image1.jpeg" Type="http://schemas.openxmlformats.org/officeDocument/2006/relationships/image"/><Relationship Id="rId20" Target="../media/image19.svg" Type="http://schemas.openxmlformats.org/officeDocument/2006/relationships/image"/><Relationship Id="rId21" Target="../media/image20.png" Type="http://schemas.openxmlformats.org/officeDocument/2006/relationships/image"/><Relationship Id="rId22" Target="../media/image21.svg" Type="http://schemas.openxmlformats.org/officeDocument/2006/relationships/image"/><Relationship Id="rId23" Target="../media/image22.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svg" Type="http://schemas.openxmlformats.org/officeDocument/2006/relationships/image"/><Relationship Id="rId11" Target="../media/image14.png" Type="http://schemas.openxmlformats.org/officeDocument/2006/relationships/image"/><Relationship Id="rId12" Target="../media/image15.svg" Type="http://schemas.openxmlformats.org/officeDocument/2006/relationships/image"/><Relationship Id="rId13" Target="../media/image16.png" Type="http://schemas.openxmlformats.org/officeDocument/2006/relationships/image"/><Relationship Id="rId14" Target="../media/image17.svg" Type="http://schemas.openxmlformats.org/officeDocument/2006/relationships/image"/><Relationship Id="rId15" Target="../media/image27.png" Type="http://schemas.openxmlformats.org/officeDocument/2006/relationships/image"/><Relationship Id="rId16" Target="../media/image28.svg" Type="http://schemas.openxmlformats.org/officeDocument/2006/relationships/image"/><Relationship Id="rId17" Target="../media/image29.png" Type="http://schemas.openxmlformats.org/officeDocument/2006/relationships/image"/><Relationship Id="rId18" Target="../media/image30.svg" Type="http://schemas.openxmlformats.org/officeDocument/2006/relationships/image"/><Relationship Id="rId2" Target="../media/image1.jpeg" Type="http://schemas.openxmlformats.org/officeDocument/2006/relationships/image"/><Relationship Id="rId3" Target="../media/image23.png" Type="http://schemas.openxmlformats.org/officeDocument/2006/relationships/image"/><Relationship Id="rId4" Target="../media/image24.svg" Type="http://schemas.openxmlformats.org/officeDocument/2006/relationships/image"/><Relationship Id="rId5" Target="../media/image20.png" Type="http://schemas.openxmlformats.org/officeDocument/2006/relationships/image"/><Relationship Id="rId6" Target="../media/image21.svg" Type="http://schemas.openxmlformats.org/officeDocument/2006/relationships/image"/><Relationship Id="rId7" Target="../media/image25.png" Type="http://schemas.openxmlformats.org/officeDocument/2006/relationships/image"/><Relationship Id="rId8" Target="../media/image26.svg" Type="http://schemas.openxmlformats.org/officeDocument/2006/relationships/image"/><Relationship Id="rId9" Target="../media/image4.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5.svg" Type="http://schemas.openxmlformats.org/officeDocument/2006/relationships/image"/><Relationship Id="rId11" Target="../media/image16.png" Type="http://schemas.openxmlformats.org/officeDocument/2006/relationships/image"/><Relationship Id="rId12" Target="../media/image17.svg" Type="http://schemas.openxmlformats.org/officeDocument/2006/relationships/image"/><Relationship Id="rId13" Target="../media/image35.png" Type="http://schemas.openxmlformats.org/officeDocument/2006/relationships/image"/><Relationship Id="rId14" Target="../media/image36.svg" Type="http://schemas.openxmlformats.org/officeDocument/2006/relationships/image"/><Relationship Id="rId15" Target="../media/image37.png" Type="http://schemas.openxmlformats.org/officeDocument/2006/relationships/image"/><Relationship Id="rId16" Target="../media/image38.svg" Type="http://schemas.openxmlformats.org/officeDocument/2006/relationships/image"/><Relationship Id="rId17" Target="../media/image39.png" Type="http://schemas.openxmlformats.org/officeDocument/2006/relationships/image"/><Relationship Id="rId18" Target="../media/image40.svg" Type="http://schemas.openxmlformats.org/officeDocument/2006/relationships/image"/><Relationship Id="rId19" Target="../media/image41.png" Type="http://schemas.openxmlformats.org/officeDocument/2006/relationships/image"/><Relationship Id="rId2" Target="../media/image1.jpeg" Type="http://schemas.openxmlformats.org/officeDocument/2006/relationships/image"/><Relationship Id="rId20" Target="../media/image42.svg" Type="http://schemas.openxmlformats.org/officeDocument/2006/relationships/image"/><Relationship Id="rId3" Target="../media/image25.png" Type="http://schemas.openxmlformats.org/officeDocument/2006/relationships/image"/><Relationship Id="rId4" Target="../media/image26.svg" Type="http://schemas.openxmlformats.org/officeDocument/2006/relationships/image"/><Relationship Id="rId5" Target="../media/image31.png" Type="http://schemas.openxmlformats.org/officeDocument/2006/relationships/image"/><Relationship Id="rId6" Target="../media/image32.svg" Type="http://schemas.openxmlformats.org/officeDocument/2006/relationships/image"/><Relationship Id="rId7" Target="../media/image33.png" Type="http://schemas.openxmlformats.org/officeDocument/2006/relationships/image"/><Relationship Id="rId8" Target="../media/image34.svg" Type="http://schemas.openxmlformats.org/officeDocument/2006/relationships/image"/><Relationship Id="rId9" Target="../media/image14.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5.svg" Type="http://schemas.openxmlformats.org/officeDocument/2006/relationships/image"/><Relationship Id="rId11" Target="../media/image16.png" Type="http://schemas.openxmlformats.org/officeDocument/2006/relationships/image"/><Relationship Id="rId12" Target="../media/image17.svg" Type="http://schemas.openxmlformats.org/officeDocument/2006/relationships/image"/><Relationship Id="rId13" Target="../media/image23.png" Type="http://schemas.openxmlformats.org/officeDocument/2006/relationships/image"/><Relationship Id="rId14" Target="../media/image24.svg" Type="http://schemas.openxmlformats.org/officeDocument/2006/relationships/image"/><Relationship Id="rId15" Target="../media/image20.png" Type="http://schemas.openxmlformats.org/officeDocument/2006/relationships/image"/><Relationship Id="rId16" Target="../media/image21.svg" Type="http://schemas.openxmlformats.org/officeDocument/2006/relationships/image"/><Relationship Id="rId17" Target="../media/image25.png" Type="http://schemas.openxmlformats.org/officeDocument/2006/relationships/image"/><Relationship Id="rId18" Target="../media/image26.svg" Type="http://schemas.openxmlformats.org/officeDocument/2006/relationships/image"/><Relationship Id="rId2" Target="../media/image1.jpeg" Type="http://schemas.openxmlformats.org/officeDocument/2006/relationships/image"/><Relationship Id="rId3" Target="../media/image43.png" Type="http://schemas.openxmlformats.org/officeDocument/2006/relationships/image"/><Relationship Id="rId4" Target="../media/image44.svg" Type="http://schemas.openxmlformats.org/officeDocument/2006/relationships/image"/><Relationship Id="rId5" Target="../media/image45.png" Type="http://schemas.openxmlformats.org/officeDocument/2006/relationships/image"/><Relationship Id="rId6" Target="../media/image46.svg" Type="http://schemas.openxmlformats.org/officeDocument/2006/relationships/image"/><Relationship Id="rId7" Target="../media/image47.png" Type="http://schemas.openxmlformats.org/officeDocument/2006/relationships/image"/><Relationship Id="rId8" Target="../media/image48.svg" Type="http://schemas.openxmlformats.org/officeDocument/2006/relationships/image"/><Relationship Id="rId9" Target="../media/image14.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5.svg" Type="http://schemas.openxmlformats.org/officeDocument/2006/relationships/image"/><Relationship Id="rId11" Target="../media/image51.png" Type="http://schemas.openxmlformats.org/officeDocument/2006/relationships/image"/><Relationship Id="rId12" Target="../media/image52.svg" Type="http://schemas.openxmlformats.org/officeDocument/2006/relationships/image"/><Relationship Id="rId13" Target="../media/image53.png" Type="http://schemas.openxmlformats.org/officeDocument/2006/relationships/image"/><Relationship Id="rId14" Target="../media/image54.svg" Type="http://schemas.openxmlformats.org/officeDocument/2006/relationships/image"/><Relationship Id="rId2" Target="../media/image1.jpeg" Type="http://schemas.openxmlformats.org/officeDocument/2006/relationships/image"/><Relationship Id="rId3" Target="../media/image18.png" Type="http://schemas.openxmlformats.org/officeDocument/2006/relationships/image"/><Relationship Id="rId4" Target="../media/image19.svg" Type="http://schemas.openxmlformats.org/officeDocument/2006/relationships/image"/><Relationship Id="rId5" Target="../media/image20.png" Type="http://schemas.openxmlformats.org/officeDocument/2006/relationships/image"/><Relationship Id="rId6" Target="../media/image21.svg" Type="http://schemas.openxmlformats.org/officeDocument/2006/relationships/image"/><Relationship Id="rId7" Target="../media/image49.png" Type="http://schemas.openxmlformats.org/officeDocument/2006/relationships/image"/><Relationship Id="rId8" Target="../media/image50.svg" Type="http://schemas.openxmlformats.org/officeDocument/2006/relationships/image"/><Relationship Id="rId9" Target="../media/image14.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6.svg" Type="http://schemas.openxmlformats.org/officeDocument/2006/relationships/image"/><Relationship Id="rId11" Target="../media/image2.png" Type="http://schemas.openxmlformats.org/officeDocument/2006/relationships/image"/><Relationship Id="rId12" Target="../media/image3.svg" Type="http://schemas.openxmlformats.org/officeDocument/2006/relationships/image"/><Relationship Id="rId13" Target="../media/image6.png" Type="http://schemas.openxmlformats.org/officeDocument/2006/relationships/image"/><Relationship Id="rId14" Target="../media/image7.svg" Type="http://schemas.openxmlformats.org/officeDocument/2006/relationships/image"/><Relationship Id="rId15" Target="../media/image14.png" Type="http://schemas.openxmlformats.org/officeDocument/2006/relationships/image"/><Relationship Id="rId16" Target="../media/image15.svg" Type="http://schemas.openxmlformats.org/officeDocument/2006/relationships/image"/><Relationship Id="rId17" Target="../media/image23.png" Type="http://schemas.openxmlformats.org/officeDocument/2006/relationships/image"/><Relationship Id="rId18" Target="../media/image24.svg" Type="http://schemas.openxmlformats.org/officeDocument/2006/relationships/image"/><Relationship Id="rId19" Target="../media/image20.png" Type="http://schemas.openxmlformats.org/officeDocument/2006/relationships/image"/><Relationship Id="rId2" Target="../media/image1.jpeg" Type="http://schemas.openxmlformats.org/officeDocument/2006/relationships/image"/><Relationship Id="rId20" Target="../media/image21.svg" Type="http://schemas.openxmlformats.org/officeDocument/2006/relationships/image"/><Relationship Id="rId3" Target="../media/image10.png" Type="http://schemas.openxmlformats.org/officeDocument/2006/relationships/image"/><Relationship Id="rId4" Target="../media/image11.svg" Type="http://schemas.openxmlformats.org/officeDocument/2006/relationships/image"/><Relationship Id="rId5" Target="../media/image55.jpeg" Type="http://schemas.openxmlformats.org/officeDocument/2006/relationships/image"/><Relationship Id="rId6" Target="../media/image56.jpeg" Type="http://schemas.openxmlformats.org/officeDocument/2006/relationships/image"/><Relationship Id="rId7" Target="../media/image57.png" Type="http://schemas.openxmlformats.org/officeDocument/2006/relationships/image"/><Relationship Id="rId8" Target="../media/image58.svg" Type="http://schemas.openxmlformats.org/officeDocument/2006/relationships/image"/><Relationship Id="rId9" Target="../media/image25.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5.png" Type="http://schemas.openxmlformats.org/officeDocument/2006/relationships/image"/><Relationship Id="rId11" Target="../media/image26.svg" Type="http://schemas.openxmlformats.org/officeDocument/2006/relationships/image"/><Relationship Id="rId12" Target="../media/image6.png" Type="http://schemas.openxmlformats.org/officeDocument/2006/relationships/image"/><Relationship Id="rId13" Target="../media/image7.svg" Type="http://schemas.openxmlformats.org/officeDocument/2006/relationships/image"/><Relationship Id="rId14" Target="../media/image20.png" Type="http://schemas.openxmlformats.org/officeDocument/2006/relationships/image"/><Relationship Id="rId15" Target="../media/image21.svg" Type="http://schemas.openxmlformats.org/officeDocument/2006/relationships/image"/><Relationship Id="rId16" Target="../media/image14.png" Type="http://schemas.openxmlformats.org/officeDocument/2006/relationships/image"/><Relationship Id="rId17" Target="../media/image15.svg" Type="http://schemas.openxmlformats.org/officeDocument/2006/relationships/image"/><Relationship Id="rId18" Target="../media/image16.png" Type="http://schemas.openxmlformats.org/officeDocument/2006/relationships/image"/><Relationship Id="rId19" Target="../media/image17.sv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59.png" Type="http://schemas.openxmlformats.org/officeDocument/2006/relationships/image"/><Relationship Id="rId6" Target="../media/image60.svg" Type="http://schemas.openxmlformats.org/officeDocument/2006/relationships/image"/><Relationship Id="rId7" Target="../media/image61.jpeg" Type="http://schemas.openxmlformats.org/officeDocument/2006/relationships/image"/><Relationship Id="rId8" Target="../media/image18.png" Type="http://schemas.openxmlformats.org/officeDocument/2006/relationships/image"/><Relationship Id="rId9" Target="../media/image19.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9.svg" Type="http://schemas.openxmlformats.org/officeDocument/2006/relationships/image"/><Relationship Id="rId11" Target="../media/image20.png" Type="http://schemas.openxmlformats.org/officeDocument/2006/relationships/image"/><Relationship Id="rId12" Target="../media/image21.svg" Type="http://schemas.openxmlformats.org/officeDocument/2006/relationships/image"/><Relationship Id="rId13" Target="../media/image62.png" Type="http://schemas.openxmlformats.org/officeDocument/2006/relationships/image"/><Relationship Id="rId14" Target="../media/image63.svg" Type="http://schemas.openxmlformats.org/officeDocument/2006/relationships/image"/><Relationship Id="rId15" Target="../media/image16.png" Type="http://schemas.openxmlformats.org/officeDocument/2006/relationships/image"/><Relationship Id="rId16" Target="../media/image17.svg" Type="http://schemas.openxmlformats.org/officeDocument/2006/relationships/image"/><Relationship Id="rId17" Target="../media/image64.png" Type="http://schemas.openxmlformats.org/officeDocument/2006/relationships/image"/><Relationship Id="rId2" Target="../media/image1.jpeg" Type="http://schemas.openxmlformats.org/officeDocument/2006/relationships/image"/><Relationship Id="rId3" Target="../media/image25.png" Type="http://schemas.openxmlformats.org/officeDocument/2006/relationships/image"/><Relationship Id="rId4" Target="../media/image26.svg" Type="http://schemas.openxmlformats.org/officeDocument/2006/relationships/image"/><Relationship Id="rId5" Target="../media/image2.png" Type="http://schemas.openxmlformats.org/officeDocument/2006/relationships/image"/><Relationship Id="rId6" Target="../media/image3.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18.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18444" r="0" b="0"/>
            </a:stretch>
          </a:blipFill>
        </p:spPr>
      </p:sp>
      <p:grpSp>
        <p:nvGrpSpPr>
          <p:cNvPr name="Group 3" id="3"/>
          <p:cNvGrpSpPr/>
          <p:nvPr/>
        </p:nvGrpSpPr>
        <p:grpSpPr>
          <a:xfrm rot="0">
            <a:off x="9554503" y="5450167"/>
            <a:ext cx="11712292" cy="9739632"/>
            <a:chOff x="0" y="0"/>
            <a:chExt cx="676659" cy="562692"/>
          </a:xfrm>
        </p:grpSpPr>
        <p:sp>
          <p:nvSpPr>
            <p:cNvPr name="Freeform 4" id="4"/>
            <p:cNvSpPr/>
            <p:nvPr/>
          </p:nvSpPr>
          <p:spPr>
            <a:xfrm flipH="false" flipV="false" rot="0">
              <a:off x="0" y="0"/>
              <a:ext cx="676659" cy="562692"/>
            </a:xfrm>
            <a:custGeom>
              <a:avLst/>
              <a:gdLst/>
              <a:ahLst/>
              <a:cxnLst/>
              <a:rect r="r" b="b" t="t" l="l"/>
              <a:pathLst>
                <a:path h="562692" w="676659">
                  <a:moveTo>
                    <a:pt x="676659" y="281346"/>
                  </a:moveTo>
                  <a:lnTo>
                    <a:pt x="473459" y="562692"/>
                  </a:lnTo>
                  <a:lnTo>
                    <a:pt x="203200" y="562692"/>
                  </a:lnTo>
                  <a:lnTo>
                    <a:pt x="0" y="281346"/>
                  </a:lnTo>
                  <a:lnTo>
                    <a:pt x="203200" y="0"/>
                  </a:lnTo>
                  <a:lnTo>
                    <a:pt x="473459" y="0"/>
                  </a:lnTo>
                  <a:lnTo>
                    <a:pt x="676659" y="281346"/>
                  </a:lnTo>
                  <a:close/>
                </a:path>
              </a:pathLst>
            </a:custGeom>
            <a:solidFill>
              <a:srgbClr val="A10D00"/>
            </a:solidFill>
          </p:spPr>
        </p:sp>
        <p:sp>
          <p:nvSpPr>
            <p:cNvPr name="TextBox 5" id="5"/>
            <p:cNvSpPr txBox="true"/>
            <p:nvPr/>
          </p:nvSpPr>
          <p:spPr>
            <a:xfrm>
              <a:off x="114300" y="-57150"/>
              <a:ext cx="448059" cy="619842"/>
            </a:xfrm>
            <a:prstGeom prst="rect">
              <a:avLst/>
            </a:prstGeom>
          </p:spPr>
          <p:txBody>
            <a:bodyPr anchor="ctr" rtlCol="false" tIns="50800" lIns="50800" bIns="50800" rIns="50800"/>
            <a:lstStyle/>
            <a:p>
              <a:pPr algn="ctr">
                <a:lnSpc>
                  <a:spcPts val="3499"/>
                </a:lnSpc>
              </a:pPr>
            </a:p>
          </p:txBody>
        </p:sp>
      </p:grpSp>
      <p:grpSp>
        <p:nvGrpSpPr>
          <p:cNvPr name="Group 6" id="6"/>
          <p:cNvGrpSpPr/>
          <p:nvPr/>
        </p:nvGrpSpPr>
        <p:grpSpPr>
          <a:xfrm rot="0">
            <a:off x="8217453" y="-993826"/>
            <a:ext cx="20867030" cy="10516055"/>
            <a:chOff x="0" y="0"/>
            <a:chExt cx="561152" cy="282796"/>
          </a:xfrm>
        </p:grpSpPr>
        <p:sp>
          <p:nvSpPr>
            <p:cNvPr name="Freeform 7" id="7"/>
            <p:cNvSpPr/>
            <p:nvPr/>
          </p:nvSpPr>
          <p:spPr>
            <a:xfrm flipH="false" flipV="false" rot="0">
              <a:off x="0" y="0"/>
              <a:ext cx="561152" cy="282796"/>
            </a:xfrm>
            <a:custGeom>
              <a:avLst/>
              <a:gdLst/>
              <a:ahLst/>
              <a:cxnLst/>
              <a:rect r="r" b="b" t="t" l="l"/>
              <a:pathLst>
                <a:path h="282796" w="561152">
                  <a:moveTo>
                    <a:pt x="203200" y="282796"/>
                  </a:moveTo>
                  <a:lnTo>
                    <a:pt x="357952" y="282796"/>
                  </a:lnTo>
                  <a:lnTo>
                    <a:pt x="561152" y="0"/>
                  </a:lnTo>
                  <a:lnTo>
                    <a:pt x="0" y="0"/>
                  </a:lnTo>
                  <a:lnTo>
                    <a:pt x="203200" y="282796"/>
                  </a:lnTo>
                  <a:close/>
                </a:path>
              </a:pathLst>
            </a:custGeom>
            <a:solidFill>
              <a:srgbClr val="B51F19"/>
            </a:solidFill>
            <a:ln cap="sq">
              <a:noFill/>
              <a:prstDash val="solid"/>
              <a:miter/>
            </a:ln>
          </p:spPr>
        </p:sp>
        <p:sp>
          <p:nvSpPr>
            <p:cNvPr name="TextBox 8" id="8"/>
            <p:cNvSpPr txBox="true"/>
            <p:nvPr/>
          </p:nvSpPr>
          <p:spPr>
            <a:xfrm>
              <a:off x="127000" y="-57150"/>
              <a:ext cx="307152" cy="339946"/>
            </a:xfrm>
            <a:prstGeom prst="rect">
              <a:avLst/>
            </a:prstGeom>
          </p:spPr>
          <p:txBody>
            <a:bodyPr anchor="ctr" rtlCol="false" tIns="50800" lIns="50800" bIns="50800" rIns="50800"/>
            <a:lstStyle/>
            <a:p>
              <a:pPr algn="ctr">
                <a:lnSpc>
                  <a:spcPts val="3499"/>
                </a:lnSpc>
              </a:pPr>
            </a:p>
          </p:txBody>
        </p:sp>
      </p:grpSp>
      <p:sp>
        <p:nvSpPr>
          <p:cNvPr name="Freeform 9" id="9"/>
          <p:cNvSpPr/>
          <p:nvPr/>
        </p:nvSpPr>
        <p:spPr>
          <a:xfrm flipH="false" flipV="false" rot="5400000">
            <a:off x="16166910" y="1151200"/>
            <a:ext cx="2270840" cy="899810"/>
          </a:xfrm>
          <a:custGeom>
            <a:avLst/>
            <a:gdLst/>
            <a:ahLst/>
            <a:cxnLst/>
            <a:rect r="r" b="b" t="t" l="l"/>
            <a:pathLst>
              <a:path h="899810" w="2270840">
                <a:moveTo>
                  <a:pt x="0" y="0"/>
                </a:moveTo>
                <a:lnTo>
                  <a:pt x="2270840" y="0"/>
                </a:lnTo>
                <a:lnTo>
                  <a:pt x="2270840" y="899811"/>
                </a:lnTo>
                <a:lnTo>
                  <a:pt x="0" y="899811"/>
                </a:lnTo>
                <a:lnTo>
                  <a:pt x="0" y="0"/>
                </a:lnTo>
                <a:close/>
              </a:path>
            </a:pathLst>
          </a:custGeom>
          <a:blipFill>
            <a:blip r:embed="rId3">
              <a:extLst>
                <a:ext uri="{96DAC541-7B7A-43D3-8B79-37D633B846F1}">
                  <asvg:svgBlip xmlns:asvg="http://schemas.microsoft.com/office/drawing/2016/SVG/main" r:embed="rId4"/>
                </a:ext>
              </a:extLst>
            </a:blip>
            <a:stretch>
              <a:fillRect l="0" t="-20273" r="-21421" b="0"/>
            </a:stretch>
          </a:blipFill>
        </p:spPr>
      </p:sp>
      <p:sp>
        <p:nvSpPr>
          <p:cNvPr name="Freeform 10" id="10"/>
          <p:cNvSpPr/>
          <p:nvPr/>
        </p:nvSpPr>
        <p:spPr>
          <a:xfrm flipH="false" flipV="false" rot="0">
            <a:off x="5449810" y="6858000"/>
            <a:ext cx="885980" cy="536756"/>
          </a:xfrm>
          <a:custGeom>
            <a:avLst/>
            <a:gdLst/>
            <a:ahLst/>
            <a:cxnLst/>
            <a:rect r="r" b="b" t="t" l="l"/>
            <a:pathLst>
              <a:path h="536756" w="885980">
                <a:moveTo>
                  <a:pt x="0" y="0"/>
                </a:moveTo>
                <a:lnTo>
                  <a:pt x="885980" y="0"/>
                </a:lnTo>
                <a:lnTo>
                  <a:pt x="885980" y="536756"/>
                </a:lnTo>
                <a:lnTo>
                  <a:pt x="0" y="53675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1" id="11"/>
          <p:cNvSpPr/>
          <p:nvPr/>
        </p:nvSpPr>
        <p:spPr>
          <a:xfrm flipH="false" flipV="false" rot="0">
            <a:off x="1076325" y="6321244"/>
            <a:ext cx="885980" cy="536756"/>
          </a:xfrm>
          <a:custGeom>
            <a:avLst/>
            <a:gdLst/>
            <a:ahLst/>
            <a:cxnLst/>
            <a:rect r="r" b="b" t="t" l="l"/>
            <a:pathLst>
              <a:path h="536756" w="885980">
                <a:moveTo>
                  <a:pt x="0" y="0"/>
                </a:moveTo>
                <a:lnTo>
                  <a:pt x="885980" y="0"/>
                </a:lnTo>
                <a:lnTo>
                  <a:pt x="885980" y="536756"/>
                </a:lnTo>
                <a:lnTo>
                  <a:pt x="0" y="53675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12" id="12"/>
          <p:cNvGrpSpPr/>
          <p:nvPr/>
        </p:nvGrpSpPr>
        <p:grpSpPr>
          <a:xfrm rot="0">
            <a:off x="1244600" y="6429375"/>
            <a:ext cx="4953000" cy="857250"/>
            <a:chOff x="0" y="0"/>
            <a:chExt cx="1304494" cy="225778"/>
          </a:xfrm>
        </p:grpSpPr>
        <p:sp>
          <p:nvSpPr>
            <p:cNvPr name="Freeform 13" id="13"/>
            <p:cNvSpPr/>
            <p:nvPr/>
          </p:nvSpPr>
          <p:spPr>
            <a:xfrm flipH="false" flipV="false" rot="0">
              <a:off x="0" y="0"/>
              <a:ext cx="1304494" cy="225778"/>
            </a:xfrm>
            <a:custGeom>
              <a:avLst/>
              <a:gdLst/>
              <a:ahLst/>
              <a:cxnLst/>
              <a:rect r="r" b="b" t="t" l="l"/>
              <a:pathLst>
                <a:path h="225778" w="1304494">
                  <a:moveTo>
                    <a:pt x="0" y="0"/>
                  </a:moveTo>
                  <a:lnTo>
                    <a:pt x="1304494" y="0"/>
                  </a:lnTo>
                  <a:lnTo>
                    <a:pt x="1304494" y="225778"/>
                  </a:lnTo>
                  <a:lnTo>
                    <a:pt x="0" y="225778"/>
                  </a:lnTo>
                  <a:close/>
                </a:path>
              </a:pathLst>
            </a:custGeom>
            <a:solidFill>
              <a:srgbClr val="B51F19"/>
            </a:solidFill>
          </p:spPr>
        </p:sp>
        <p:sp>
          <p:nvSpPr>
            <p:cNvPr name="TextBox 14" id="14"/>
            <p:cNvSpPr txBox="true"/>
            <p:nvPr/>
          </p:nvSpPr>
          <p:spPr>
            <a:xfrm>
              <a:off x="0" y="-76200"/>
              <a:ext cx="1304494" cy="301978"/>
            </a:xfrm>
            <a:prstGeom prst="rect">
              <a:avLst/>
            </a:prstGeom>
          </p:spPr>
          <p:txBody>
            <a:bodyPr anchor="ctr" rtlCol="false" tIns="50800" lIns="50800" bIns="50800" rIns="50800"/>
            <a:lstStyle/>
            <a:p>
              <a:pPr algn="ctr">
                <a:lnSpc>
                  <a:spcPts val="5179"/>
                </a:lnSpc>
              </a:pPr>
              <a:r>
                <a:rPr lang="en-US" sz="3699">
                  <a:solidFill>
                    <a:srgbClr val="FFFFFF"/>
                  </a:solidFill>
                  <a:latin typeface="Public Sans"/>
                  <a:ea typeface="Public Sans"/>
                  <a:cs typeface="Public Sans"/>
                  <a:sym typeface="Public Sans"/>
                </a:rPr>
                <a:t>RESUME SCREENING</a:t>
              </a:r>
            </a:p>
          </p:txBody>
        </p:sp>
      </p:grpSp>
      <p:sp>
        <p:nvSpPr>
          <p:cNvPr name="Freeform 15" id="15"/>
          <p:cNvSpPr/>
          <p:nvPr/>
        </p:nvSpPr>
        <p:spPr>
          <a:xfrm flipH="false" flipV="false" rot="0">
            <a:off x="12646769" y="9439275"/>
            <a:ext cx="1533144" cy="289381"/>
          </a:xfrm>
          <a:custGeom>
            <a:avLst/>
            <a:gdLst/>
            <a:ahLst/>
            <a:cxnLst/>
            <a:rect r="r" b="b" t="t" l="l"/>
            <a:pathLst>
              <a:path h="289381" w="1533144">
                <a:moveTo>
                  <a:pt x="0" y="0"/>
                </a:moveTo>
                <a:lnTo>
                  <a:pt x="1533144" y="0"/>
                </a:lnTo>
                <a:lnTo>
                  <a:pt x="1533144" y="289381"/>
                </a:lnTo>
                <a:lnTo>
                  <a:pt x="0" y="28938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6" id="16"/>
          <p:cNvSpPr/>
          <p:nvPr/>
        </p:nvSpPr>
        <p:spPr>
          <a:xfrm flipH="false" flipV="false" rot="0">
            <a:off x="-313704" y="-82986"/>
            <a:ext cx="1097343" cy="548672"/>
          </a:xfrm>
          <a:custGeom>
            <a:avLst/>
            <a:gdLst/>
            <a:ahLst/>
            <a:cxnLst/>
            <a:rect r="r" b="b" t="t" l="l"/>
            <a:pathLst>
              <a:path h="548672" w="1097343">
                <a:moveTo>
                  <a:pt x="0" y="0"/>
                </a:moveTo>
                <a:lnTo>
                  <a:pt x="1097343" y="0"/>
                </a:lnTo>
                <a:lnTo>
                  <a:pt x="1097343" y="548671"/>
                </a:lnTo>
                <a:lnTo>
                  <a:pt x="0" y="54867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7" id="17"/>
          <p:cNvSpPr/>
          <p:nvPr/>
        </p:nvSpPr>
        <p:spPr>
          <a:xfrm flipH="false" flipV="false" rot="5400000">
            <a:off x="8437891" y="622640"/>
            <a:ext cx="8732770" cy="9479262"/>
          </a:xfrm>
          <a:custGeom>
            <a:avLst/>
            <a:gdLst/>
            <a:ahLst/>
            <a:cxnLst/>
            <a:rect r="r" b="b" t="t" l="l"/>
            <a:pathLst>
              <a:path h="9479262" w="8732770">
                <a:moveTo>
                  <a:pt x="0" y="0"/>
                </a:moveTo>
                <a:lnTo>
                  <a:pt x="8732770" y="0"/>
                </a:lnTo>
                <a:lnTo>
                  <a:pt x="8732770" y="9479261"/>
                </a:lnTo>
                <a:lnTo>
                  <a:pt x="0" y="9479261"/>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grpSp>
        <p:nvGrpSpPr>
          <p:cNvPr name="Group 18" id="18"/>
          <p:cNvGrpSpPr/>
          <p:nvPr/>
        </p:nvGrpSpPr>
        <p:grpSpPr>
          <a:xfrm rot="0">
            <a:off x="8674976" y="1064828"/>
            <a:ext cx="8421049" cy="7300805"/>
            <a:chOff x="0" y="0"/>
            <a:chExt cx="727368" cy="630606"/>
          </a:xfrm>
        </p:grpSpPr>
        <p:sp>
          <p:nvSpPr>
            <p:cNvPr name="Freeform 19" id="19"/>
            <p:cNvSpPr/>
            <p:nvPr/>
          </p:nvSpPr>
          <p:spPr>
            <a:xfrm flipH="false" flipV="false" rot="0">
              <a:off x="0" y="0"/>
              <a:ext cx="727368" cy="630606"/>
            </a:xfrm>
            <a:custGeom>
              <a:avLst/>
              <a:gdLst/>
              <a:ahLst/>
              <a:cxnLst/>
              <a:rect r="r" b="b" t="t" l="l"/>
              <a:pathLst>
                <a:path h="630606" w="727368">
                  <a:moveTo>
                    <a:pt x="727368" y="315303"/>
                  </a:moveTo>
                  <a:lnTo>
                    <a:pt x="524168" y="630606"/>
                  </a:lnTo>
                  <a:lnTo>
                    <a:pt x="203200" y="630606"/>
                  </a:lnTo>
                  <a:lnTo>
                    <a:pt x="0" y="315303"/>
                  </a:lnTo>
                  <a:lnTo>
                    <a:pt x="203200" y="0"/>
                  </a:lnTo>
                  <a:lnTo>
                    <a:pt x="524168" y="0"/>
                  </a:lnTo>
                  <a:lnTo>
                    <a:pt x="727368" y="315303"/>
                  </a:lnTo>
                  <a:close/>
                </a:path>
              </a:pathLst>
            </a:custGeom>
            <a:blipFill>
              <a:blip r:embed="rId13"/>
              <a:stretch>
                <a:fillRect l="-15063" t="0" r="-15063" b="0"/>
              </a:stretch>
            </a:blipFill>
            <a:ln w="142875" cap="sq">
              <a:solidFill>
                <a:srgbClr val="FFFFFF"/>
              </a:solidFill>
              <a:prstDash val="solid"/>
              <a:miter/>
            </a:ln>
          </p:spPr>
        </p:sp>
      </p:grpSp>
      <p:sp>
        <p:nvSpPr>
          <p:cNvPr name="Freeform 20" id="20"/>
          <p:cNvSpPr/>
          <p:nvPr/>
        </p:nvSpPr>
        <p:spPr>
          <a:xfrm flipH="false" flipV="false" rot="-5400000">
            <a:off x="12772130" y="5191268"/>
            <a:ext cx="4650437" cy="5047964"/>
          </a:xfrm>
          <a:custGeom>
            <a:avLst/>
            <a:gdLst/>
            <a:ahLst/>
            <a:cxnLst/>
            <a:rect r="r" b="b" t="t" l="l"/>
            <a:pathLst>
              <a:path h="5047964" w="4650437">
                <a:moveTo>
                  <a:pt x="0" y="0"/>
                </a:moveTo>
                <a:lnTo>
                  <a:pt x="4650437" y="0"/>
                </a:lnTo>
                <a:lnTo>
                  <a:pt x="4650437" y="5047964"/>
                </a:lnTo>
                <a:lnTo>
                  <a:pt x="0" y="5047964"/>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grpSp>
        <p:nvGrpSpPr>
          <p:cNvPr name="Group 21" id="21"/>
          <p:cNvGrpSpPr/>
          <p:nvPr/>
        </p:nvGrpSpPr>
        <p:grpSpPr>
          <a:xfrm rot="0">
            <a:off x="13197184" y="6481426"/>
            <a:ext cx="4105146" cy="3559042"/>
            <a:chOff x="0" y="0"/>
            <a:chExt cx="727368" cy="630606"/>
          </a:xfrm>
        </p:grpSpPr>
        <p:sp>
          <p:nvSpPr>
            <p:cNvPr name="Freeform 22" id="22"/>
            <p:cNvSpPr/>
            <p:nvPr/>
          </p:nvSpPr>
          <p:spPr>
            <a:xfrm flipH="false" flipV="false" rot="0">
              <a:off x="0" y="0"/>
              <a:ext cx="727368" cy="630606"/>
            </a:xfrm>
            <a:custGeom>
              <a:avLst/>
              <a:gdLst/>
              <a:ahLst/>
              <a:cxnLst/>
              <a:rect r="r" b="b" t="t" l="l"/>
              <a:pathLst>
                <a:path h="630606" w="727368">
                  <a:moveTo>
                    <a:pt x="727368" y="315303"/>
                  </a:moveTo>
                  <a:lnTo>
                    <a:pt x="524168" y="630606"/>
                  </a:lnTo>
                  <a:lnTo>
                    <a:pt x="203200" y="630606"/>
                  </a:lnTo>
                  <a:lnTo>
                    <a:pt x="0" y="315303"/>
                  </a:lnTo>
                  <a:lnTo>
                    <a:pt x="203200" y="0"/>
                  </a:lnTo>
                  <a:lnTo>
                    <a:pt x="524168" y="0"/>
                  </a:lnTo>
                  <a:lnTo>
                    <a:pt x="727368" y="315303"/>
                  </a:lnTo>
                  <a:close/>
                </a:path>
              </a:pathLst>
            </a:custGeom>
            <a:blipFill>
              <a:blip r:embed="rId14"/>
              <a:stretch>
                <a:fillRect l="-15063" t="0" r="-15063" b="0"/>
              </a:stretch>
            </a:blipFill>
            <a:ln w="142875" cap="sq">
              <a:solidFill>
                <a:srgbClr val="FFFFFF"/>
              </a:solidFill>
              <a:prstDash val="solid"/>
              <a:miter/>
            </a:ln>
          </p:spPr>
        </p:sp>
      </p:grpSp>
      <p:sp>
        <p:nvSpPr>
          <p:cNvPr name="Freeform 23" id="23"/>
          <p:cNvSpPr/>
          <p:nvPr/>
        </p:nvSpPr>
        <p:spPr>
          <a:xfrm flipH="false" flipV="false" rot="0">
            <a:off x="16738600" y="6109497"/>
            <a:ext cx="3098800" cy="2738564"/>
          </a:xfrm>
          <a:custGeom>
            <a:avLst/>
            <a:gdLst/>
            <a:ahLst/>
            <a:cxnLst/>
            <a:rect r="r" b="b" t="t" l="l"/>
            <a:pathLst>
              <a:path h="2738564" w="3098800">
                <a:moveTo>
                  <a:pt x="0" y="0"/>
                </a:moveTo>
                <a:lnTo>
                  <a:pt x="3098800" y="0"/>
                </a:lnTo>
                <a:lnTo>
                  <a:pt x="3098800" y="2738564"/>
                </a:lnTo>
                <a:lnTo>
                  <a:pt x="0" y="2738564"/>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24" id="24"/>
          <p:cNvSpPr/>
          <p:nvPr/>
        </p:nvSpPr>
        <p:spPr>
          <a:xfrm flipH="false" flipV="false" rot="0">
            <a:off x="11767019" y="-1742679"/>
            <a:ext cx="3098800" cy="2738564"/>
          </a:xfrm>
          <a:custGeom>
            <a:avLst/>
            <a:gdLst/>
            <a:ahLst/>
            <a:cxnLst/>
            <a:rect r="r" b="b" t="t" l="l"/>
            <a:pathLst>
              <a:path h="2738564" w="3098800">
                <a:moveTo>
                  <a:pt x="0" y="0"/>
                </a:moveTo>
                <a:lnTo>
                  <a:pt x="3098800" y="0"/>
                </a:lnTo>
                <a:lnTo>
                  <a:pt x="3098800" y="2738565"/>
                </a:lnTo>
                <a:lnTo>
                  <a:pt x="0" y="2738565"/>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25" id="25"/>
          <p:cNvSpPr/>
          <p:nvPr/>
        </p:nvSpPr>
        <p:spPr>
          <a:xfrm flipH="false" flipV="false" rot="0">
            <a:off x="17543907" y="9838093"/>
            <a:ext cx="1992249" cy="4114800"/>
          </a:xfrm>
          <a:custGeom>
            <a:avLst/>
            <a:gdLst/>
            <a:ahLst/>
            <a:cxnLst/>
            <a:rect r="r" b="b" t="t" l="l"/>
            <a:pathLst>
              <a:path h="4114800" w="1992249">
                <a:moveTo>
                  <a:pt x="0" y="0"/>
                </a:moveTo>
                <a:lnTo>
                  <a:pt x="1992249" y="0"/>
                </a:lnTo>
                <a:lnTo>
                  <a:pt x="1992249" y="4114800"/>
                </a:lnTo>
                <a:lnTo>
                  <a:pt x="0" y="4114800"/>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TextBox 26" id="26"/>
          <p:cNvSpPr txBox="true"/>
          <p:nvPr/>
        </p:nvSpPr>
        <p:spPr>
          <a:xfrm rot="0">
            <a:off x="1244600" y="8988425"/>
            <a:ext cx="4953000" cy="514350"/>
          </a:xfrm>
          <a:prstGeom prst="rect">
            <a:avLst/>
          </a:prstGeom>
        </p:spPr>
        <p:txBody>
          <a:bodyPr anchor="t" rtlCol="false" tIns="0" lIns="0" bIns="0" rIns="0">
            <a:spAutoFit/>
          </a:bodyPr>
          <a:lstStyle/>
          <a:p>
            <a:pPr algn="l">
              <a:lnSpc>
                <a:spcPts val="4199"/>
              </a:lnSpc>
            </a:pPr>
            <a:r>
              <a:rPr lang="en-US" sz="2999" b="true">
                <a:solidFill>
                  <a:srgbClr val="1D1A1B"/>
                </a:solidFill>
                <a:latin typeface="Public Sans Bold"/>
                <a:ea typeface="Public Sans Bold"/>
                <a:cs typeface="Public Sans Bold"/>
                <a:sym typeface="Public Sans Bold"/>
              </a:rPr>
              <a:t>Presented by:</a:t>
            </a:r>
            <a:r>
              <a:rPr lang="en-US" sz="2999">
                <a:solidFill>
                  <a:srgbClr val="1D1A1B"/>
                </a:solidFill>
                <a:latin typeface="Public Sans"/>
                <a:ea typeface="Public Sans"/>
                <a:cs typeface="Public Sans"/>
                <a:sym typeface="Public Sans"/>
              </a:rPr>
              <a:t> Team SOUL</a:t>
            </a:r>
          </a:p>
        </p:txBody>
      </p:sp>
      <p:sp>
        <p:nvSpPr>
          <p:cNvPr name="TextBox 27" id="27"/>
          <p:cNvSpPr txBox="true"/>
          <p:nvPr/>
        </p:nvSpPr>
        <p:spPr>
          <a:xfrm rot="0">
            <a:off x="1244600" y="8505825"/>
            <a:ext cx="4953000" cy="514350"/>
          </a:xfrm>
          <a:prstGeom prst="rect">
            <a:avLst/>
          </a:prstGeom>
        </p:spPr>
        <p:txBody>
          <a:bodyPr anchor="t" rtlCol="false" tIns="0" lIns="0" bIns="0" rIns="0">
            <a:spAutoFit/>
          </a:bodyPr>
          <a:lstStyle/>
          <a:p>
            <a:pPr algn="l">
              <a:lnSpc>
                <a:spcPts val="4199"/>
              </a:lnSpc>
            </a:pPr>
            <a:r>
              <a:rPr lang="en-US" sz="2999" b="true">
                <a:solidFill>
                  <a:srgbClr val="1D1A1B"/>
                </a:solidFill>
                <a:latin typeface="Public Sans Bold"/>
                <a:ea typeface="Public Sans Bold"/>
                <a:cs typeface="Public Sans Bold"/>
                <a:sym typeface="Public Sans Bold"/>
              </a:rPr>
              <a:t>Date:</a:t>
            </a:r>
            <a:r>
              <a:rPr lang="en-US" sz="2999">
                <a:solidFill>
                  <a:srgbClr val="1D1A1B"/>
                </a:solidFill>
                <a:latin typeface="Public Sans"/>
                <a:ea typeface="Public Sans"/>
                <a:cs typeface="Public Sans"/>
                <a:sym typeface="Public Sans"/>
              </a:rPr>
              <a:t> Sep 29, 2024</a:t>
            </a:r>
          </a:p>
        </p:txBody>
      </p:sp>
      <p:sp>
        <p:nvSpPr>
          <p:cNvPr name="Freeform 28" id="28"/>
          <p:cNvSpPr/>
          <p:nvPr/>
        </p:nvSpPr>
        <p:spPr>
          <a:xfrm flipH="false" flipV="false" rot="0">
            <a:off x="-2785432" y="9977430"/>
            <a:ext cx="11434272" cy="1293877"/>
          </a:xfrm>
          <a:custGeom>
            <a:avLst/>
            <a:gdLst/>
            <a:ahLst/>
            <a:cxnLst/>
            <a:rect r="r" b="b" t="t" l="l"/>
            <a:pathLst>
              <a:path h="1293877" w="11434272">
                <a:moveTo>
                  <a:pt x="0" y="0"/>
                </a:moveTo>
                <a:lnTo>
                  <a:pt x="11434272" y="0"/>
                </a:lnTo>
                <a:lnTo>
                  <a:pt x="11434272" y="1293877"/>
                </a:lnTo>
                <a:lnTo>
                  <a:pt x="0" y="1293877"/>
                </a:lnTo>
                <a:lnTo>
                  <a:pt x="0" y="0"/>
                </a:lnTo>
                <a:close/>
              </a:path>
            </a:pathLst>
          </a:custGeom>
          <a:blipFill>
            <a:blip r:embed="rId19">
              <a:extLst>
                <a:ext uri="{96DAC541-7B7A-43D3-8B79-37D633B846F1}">
                  <asvg:svgBlip xmlns:asvg="http://schemas.microsoft.com/office/drawing/2016/SVG/main" r:embed="rId20"/>
                </a:ext>
              </a:extLst>
            </a:blip>
            <a:stretch>
              <a:fillRect l="0" t="-483256" r="0" b="0"/>
            </a:stretch>
          </a:blipFill>
        </p:spPr>
      </p:sp>
      <p:sp>
        <p:nvSpPr>
          <p:cNvPr name="Freeform 29" id="29"/>
          <p:cNvSpPr/>
          <p:nvPr/>
        </p:nvSpPr>
        <p:spPr>
          <a:xfrm flipH="false" flipV="false" rot="0">
            <a:off x="-508390" y="8777238"/>
            <a:ext cx="1752990" cy="1509762"/>
          </a:xfrm>
          <a:custGeom>
            <a:avLst/>
            <a:gdLst/>
            <a:ahLst/>
            <a:cxnLst/>
            <a:rect r="r" b="b" t="t" l="l"/>
            <a:pathLst>
              <a:path h="1509762" w="1752990">
                <a:moveTo>
                  <a:pt x="0" y="0"/>
                </a:moveTo>
                <a:lnTo>
                  <a:pt x="1752990" y="0"/>
                </a:lnTo>
                <a:lnTo>
                  <a:pt x="1752990" y="1509762"/>
                </a:lnTo>
                <a:lnTo>
                  <a:pt x="0" y="1509762"/>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p:spPr>
      </p:sp>
      <p:sp>
        <p:nvSpPr>
          <p:cNvPr name="Freeform 30" id="30"/>
          <p:cNvSpPr/>
          <p:nvPr/>
        </p:nvSpPr>
        <p:spPr>
          <a:xfrm flipH="false" flipV="false" rot="0">
            <a:off x="-44077" y="0"/>
            <a:ext cx="824364" cy="824364"/>
          </a:xfrm>
          <a:custGeom>
            <a:avLst/>
            <a:gdLst/>
            <a:ahLst/>
            <a:cxnLst/>
            <a:rect r="r" b="b" t="t" l="l"/>
            <a:pathLst>
              <a:path h="824364" w="824364">
                <a:moveTo>
                  <a:pt x="0" y="0"/>
                </a:moveTo>
                <a:lnTo>
                  <a:pt x="824364" y="0"/>
                </a:lnTo>
                <a:lnTo>
                  <a:pt x="824364" y="824364"/>
                </a:lnTo>
                <a:lnTo>
                  <a:pt x="0" y="824364"/>
                </a:lnTo>
                <a:lnTo>
                  <a:pt x="0" y="0"/>
                </a:lnTo>
                <a:close/>
              </a:path>
            </a:pathLst>
          </a:custGeom>
          <a:blipFill>
            <a:blip r:embed="rId23"/>
            <a:stretch>
              <a:fillRect l="0" t="0" r="0" b="0"/>
            </a:stretch>
          </a:blipFill>
        </p:spPr>
      </p:sp>
      <p:sp>
        <p:nvSpPr>
          <p:cNvPr name="TextBox 31" id="31"/>
          <p:cNvSpPr txBox="true"/>
          <p:nvPr/>
        </p:nvSpPr>
        <p:spPr>
          <a:xfrm rot="0">
            <a:off x="1244600" y="3154642"/>
            <a:ext cx="9054774" cy="1819275"/>
          </a:xfrm>
          <a:prstGeom prst="rect">
            <a:avLst/>
          </a:prstGeom>
        </p:spPr>
        <p:txBody>
          <a:bodyPr anchor="t" rtlCol="false" tIns="0" lIns="0" bIns="0" rIns="0">
            <a:spAutoFit/>
          </a:bodyPr>
          <a:lstStyle/>
          <a:p>
            <a:pPr algn="l">
              <a:lnSpc>
                <a:spcPts val="7199"/>
              </a:lnSpc>
            </a:pPr>
            <a:r>
              <a:rPr lang="en-US" sz="5999">
                <a:solidFill>
                  <a:srgbClr val="1D1A1B"/>
                </a:solidFill>
                <a:latin typeface="Archivo Black"/>
                <a:ea typeface="Archivo Black"/>
                <a:cs typeface="Archivo Black"/>
                <a:sym typeface="Archivo Black"/>
              </a:rPr>
              <a:t>PROJECT </a:t>
            </a:r>
          </a:p>
          <a:p>
            <a:pPr algn="l">
              <a:lnSpc>
                <a:spcPts val="7199"/>
              </a:lnSpc>
            </a:pPr>
            <a:r>
              <a:rPr lang="en-US" sz="5999">
                <a:solidFill>
                  <a:srgbClr val="1D1A1B"/>
                </a:solidFill>
                <a:latin typeface="Archivo Black"/>
                <a:ea typeface="Archivo Black"/>
                <a:cs typeface="Archivo Black"/>
                <a:sym typeface="Archivo Black"/>
              </a:rPr>
              <a:t>PRESENTATION</a:t>
            </a:r>
          </a:p>
        </p:txBody>
      </p:sp>
      <p:sp>
        <p:nvSpPr>
          <p:cNvPr name="TextBox 32" id="32"/>
          <p:cNvSpPr txBox="true"/>
          <p:nvPr/>
        </p:nvSpPr>
        <p:spPr>
          <a:xfrm rot="0">
            <a:off x="828953" y="24831"/>
            <a:ext cx="2266704" cy="688976"/>
          </a:xfrm>
          <a:prstGeom prst="rect">
            <a:avLst/>
          </a:prstGeom>
        </p:spPr>
        <p:txBody>
          <a:bodyPr anchor="t" rtlCol="false" tIns="0" lIns="0" bIns="0" rIns="0">
            <a:spAutoFit/>
          </a:bodyPr>
          <a:lstStyle/>
          <a:p>
            <a:pPr algn="l">
              <a:lnSpc>
                <a:spcPts val="5599"/>
              </a:lnSpc>
            </a:pPr>
            <a:r>
              <a:rPr lang="en-US" sz="3999">
                <a:solidFill>
                  <a:srgbClr val="1D1A1B"/>
                </a:solidFill>
                <a:latin typeface="Public Sans"/>
                <a:ea typeface="Public Sans"/>
                <a:cs typeface="Public Sans"/>
                <a:sym typeface="Public Sans"/>
              </a:rPr>
              <a:t>STGI</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8444" r="0" b="0"/>
            </a:stretch>
          </a:blipFill>
        </p:spPr>
      </p:sp>
      <p:grpSp>
        <p:nvGrpSpPr>
          <p:cNvPr name="Group 3" id="3"/>
          <p:cNvGrpSpPr/>
          <p:nvPr/>
        </p:nvGrpSpPr>
        <p:grpSpPr>
          <a:xfrm rot="0">
            <a:off x="-6388211" y="-5535870"/>
            <a:ext cx="14135211" cy="10119133"/>
            <a:chOff x="0" y="0"/>
            <a:chExt cx="786013" cy="562692"/>
          </a:xfrm>
        </p:grpSpPr>
        <p:sp>
          <p:nvSpPr>
            <p:cNvPr name="Freeform 4" id="4"/>
            <p:cNvSpPr/>
            <p:nvPr/>
          </p:nvSpPr>
          <p:spPr>
            <a:xfrm flipH="false" flipV="false" rot="0">
              <a:off x="0" y="0"/>
              <a:ext cx="786013" cy="562692"/>
            </a:xfrm>
            <a:custGeom>
              <a:avLst/>
              <a:gdLst/>
              <a:ahLst/>
              <a:cxnLst/>
              <a:rect r="r" b="b" t="t" l="l"/>
              <a:pathLst>
                <a:path h="562692" w="786013">
                  <a:moveTo>
                    <a:pt x="786013" y="281346"/>
                  </a:moveTo>
                  <a:lnTo>
                    <a:pt x="582813" y="562692"/>
                  </a:lnTo>
                  <a:lnTo>
                    <a:pt x="203200" y="562692"/>
                  </a:lnTo>
                  <a:lnTo>
                    <a:pt x="0" y="281346"/>
                  </a:lnTo>
                  <a:lnTo>
                    <a:pt x="203200" y="0"/>
                  </a:lnTo>
                  <a:lnTo>
                    <a:pt x="582813" y="0"/>
                  </a:lnTo>
                  <a:lnTo>
                    <a:pt x="786013" y="281346"/>
                  </a:lnTo>
                  <a:close/>
                </a:path>
              </a:pathLst>
            </a:custGeom>
            <a:solidFill>
              <a:srgbClr val="B51F19"/>
            </a:solidFill>
          </p:spPr>
        </p:sp>
        <p:sp>
          <p:nvSpPr>
            <p:cNvPr name="TextBox 5" id="5"/>
            <p:cNvSpPr txBox="true"/>
            <p:nvPr/>
          </p:nvSpPr>
          <p:spPr>
            <a:xfrm>
              <a:off x="114300" y="-57150"/>
              <a:ext cx="557413" cy="619842"/>
            </a:xfrm>
            <a:prstGeom prst="rect">
              <a:avLst/>
            </a:prstGeom>
          </p:spPr>
          <p:txBody>
            <a:bodyPr anchor="ctr" rtlCol="false" tIns="50800" lIns="50800" bIns="50800" rIns="50800"/>
            <a:lstStyle/>
            <a:p>
              <a:pPr algn="ctr">
                <a:lnSpc>
                  <a:spcPts val="3499"/>
                </a:lnSpc>
              </a:pPr>
            </a:p>
          </p:txBody>
        </p:sp>
      </p:grpSp>
      <p:grpSp>
        <p:nvGrpSpPr>
          <p:cNvPr name="Group 6" id="6"/>
          <p:cNvGrpSpPr/>
          <p:nvPr/>
        </p:nvGrpSpPr>
        <p:grpSpPr>
          <a:xfrm rot="0">
            <a:off x="-2306113" y="6253799"/>
            <a:ext cx="7610964" cy="5057823"/>
            <a:chOff x="0" y="0"/>
            <a:chExt cx="846733" cy="562692"/>
          </a:xfrm>
        </p:grpSpPr>
        <p:sp>
          <p:nvSpPr>
            <p:cNvPr name="Freeform 7" id="7"/>
            <p:cNvSpPr/>
            <p:nvPr/>
          </p:nvSpPr>
          <p:spPr>
            <a:xfrm flipH="false" flipV="false" rot="0">
              <a:off x="0" y="0"/>
              <a:ext cx="846733" cy="562692"/>
            </a:xfrm>
            <a:custGeom>
              <a:avLst/>
              <a:gdLst/>
              <a:ahLst/>
              <a:cxnLst/>
              <a:rect r="r" b="b" t="t" l="l"/>
              <a:pathLst>
                <a:path h="562692" w="846733">
                  <a:moveTo>
                    <a:pt x="846733" y="281346"/>
                  </a:moveTo>
                  <a:lnTo>
                    <a:pt x="643533" y="562692"/>
                  </a:lnTo>
                  <a:lnTo>
                    <a:pt x="203200" y="562692"/>
                  </a:lnTo>
                  <a:lnTo>
                    <a:pt x="0" y="281346"/>
                  </a:lnTo>
                  <a:lnTo>
                    <a:pt x="203200" y="0"/>
                  </a:lnTo>
                  <a:lnTo>
                    <a:pt x="643533" y="0"/>
                  </a:lnTo>
                  <a:lnTo>
                    <a:pt x="846733" y="281346"/>
                  </a:lnTo>
                  <a:close/>
                </a:path>
              </a:pathLst>
            </a:custGeom>
            <a:solidFill>
              <a:srgbClr val="A10D00"/>
            </a:solidFill>
          </p:spPr>
        </p:sp>
        <p:sp>
          <p:nvSpPr>
            <p:cNvPr name="TextBox 8" id="8"/>
            <p:cNvSpPr txBox="true"/>
            <p:nvPr/>
          </p:nvSpPr>
          <p:spPr>
            <a:xfrm>
              <a:off x="114300" y="-57150"/>
              <a:ext cx="618133" cy="619842"/>
            </a:xfrm>
            <a:prstGeom prst="rect">
              <a:avLst/>
            </a:prstGeom>
          </p:spPr>
          <p:txBody>
            <a:bodyPr anchor="ctr" rtlCol="false" tIns="50800" lIns="50800" bIns="50800" rIns="50800"/>
            <a:lstStyle/>
            <a:p>
              <a:pPr algn="ctr">
                <a:lnSpc>
                  <a:spcPts val="3499"/>
                </a:lnSpc>
              </a:pPr>
            </a:p>
          </p:txBody>
        </p:sp>
      </p:grpSp>
      <p:grpSp>
        <p:nvGrpSpPr>
          <p:cNvPr name="Group 9" id="9"/>
          <p:cNvGrpSpPr/>
          <p:nvPr/>
        </p:nvGrpSpPr>
        <p:grpSpPr>
          <a:xfrm rot="0">
            <a:off x="14564053" y="-1477201"/>
            <a:ext cx="5390494" cy="2982376"/>
            <a:chOff x="0" y="0"/>
            <a:chExt cx="7187325" cy="3976501"/>
          </a:xfrm>
        </p:grpSpPr>
        <p:grpSp>
          <p:nvGrpSpPr>
            <p:cNvPr name="Group 10" id="10"/>
            <p:cNvGrpSpPr/>
            <p:nvPr/>
          </p:nvGrpSpPr>
          <p:grpSpPr>
            <a:xfrm rot="-10800000">
              <a:off x="0" y="0"/>
              <a:ext cx="7187325" cy="3262226"/>
              <a:chOff x="0" y="0"/>
              <a:chExt cx="1239720" cy="562692"/>
            </a:xfrm>
          </p:grpSpPr>
          <p:sp>
            <p:nvSpPr>
              <p:cNvPr name="Freeform 11" id="11"/>
              <p:cNvSpPr/>
              <p:nvPr/>
            </p:nvSpPr>
            <p:spPr>
              <a:xfrm flipH="false" flipV="false" rot="0">
                <a:off x="0" y="0"/>
                <a:ext cx="1239720" cy="562692"/>
              </a:xfrm>
              <a:custGeom>
                <a:avLst/>
                <a:gdLst/>
                <a:ahLst/>
                <a:cxnLst/>
                <a:rect r="r" b="b" t="t" l="l"/>
                <a:pathLst>
                  <a:path h="562692" w="1239720">
                    <a:moveTo>
                      <a:pt x="1239720" y="281346"/>
                    </a:moveTo>
                    <a:lnTo>
                      <a:pt x="1036520" y="562692"/>
                    </a:lnTo>
                    <a:lnTo>
                      <a:pt x="203200" y="562692"/>
                    </a:lnTo>
                    <a:lnTo>
                      <a:pt x="0" y="281346"/>
                    </a:lnTo>
                    <a:lnTo>
                      <a:pt x="203200" y="0"/>
                    </a:lnTo>
                    <a:lnTo>
                      <a:pt x="1036520" y="0"/>
                    </a:lnTo>
                    <a:lnTo>
                      <a:pt x="1239720" y="281346"/>
                    </a:lnTo>
                    <a:close/>
                  </a:path>
                </a:pathLst>
              </a:custGeom>
              <a:solidFill>
                <a:srgbClr val="A10D00"/>
              </a:solidFill>
            </p:spPr>
          </p:sp>
          <p:sp>
            <p:nvSpPr>
              <p:cNvPr name="TextBox 12" id="12"/>
              <p:cNvSpPr txBox="true"/>
              <p:nvPr/>
            </p:nvSpPr>
            <p:spPr>
              <a:xfrm>
                <a:off x="114300" y="-57150"/>
                <a:ext cx="1011120" cy="619842"/>
              </a:xfrm>
              <a:prstGeom prst="rect">
                <a:avLst/>
              </a:prstGeom>
            </p:spPr>
            <p:txBody>
              <a:bodyPr anchor="ctr" rtlCol="false" tIns="50800" lIns="50800" bIns="50800" rIns="50800"/>
              <a:lstStyle/>
              <a:p>
                <a:pPr algn="ctr">
                  <a:lnSpc>
                    <a:spcPts val="3499"/>
                  </a:lnSpc>
                </a:pPr>
              </a:p>
            </p:txBody>
          </p:sp>
        </p:grpSp>
        <p:grpSp>
          <p:nvGrpSpPr>
            <p:cNvPr name="Group 13" id="13"/>
            <p:cNvGrpSpPr/>
            <p:nvPr/>
          </p:nvGrpSpPr>
          <p:grpSpPr>
            <a:xfrm rot="-10800000">
              <a:off x="2511062" y="2547952"/>
              <a:ext cx="3673400" cy="1428550"/>
              <a:chOff x="0" y="0"/>
              <a:chExt cx="1643297" cy="639062"/>
            </a:xfrm>
          </p:grpSpPr>
          <p:sp>
            <p:nvSpPr>
              <p:cNvPr name="Freeform 14" id="14"/>
              <p:cNvSpPr/>
              <p:nvPr/>
            </p:nvSpPr>
            <p:spPr>
              <a:xfrm flipH="false" flipV="false" rot="0">
                <a:off x="0" y="0"/>
                <a:ext cx="1643297" cy="639062"/>
              </a:xfrm>
              <a:custGeom>
                <a:avLst/>
                <a:gdLst/>
                <a:ahLst/>
                <a:cxnLst/>
                <a:rect r="r" b="b" t="t" l="l"/>
                <a:pathLst>
                  <a:path h="639062" w="1643297">
                    <a:moveTo>
                      <a:pt x="1643297" y="319531"/>
                    </a:moveTo>
                    <a:lnTo>
                      <a:pt x="1440097" y="639062"/>
                    </a:lnTo>
                    <a:lnTo>
                      <a:pt x="203200" y="639062"/>
                    </a:lnTo>
                    <a:lnTo>
                      <a:pt x="0" y="319531"/>
                    </a:lnTo>
                    <a:lnTo>
                      <a:pt x="203200" y="0"/>
                    </a:lnTo>
                    <a:lnTo>
                      <a:pt x="1440097" y="0"/>
                    </a:lnTo>
                    <a:lnTo>
                      <a:pt x="1643297" y="319531"/>
                    </a:lnTo>
                    <a:close/>
                  </a:path>
                </a:pathLst>
              </a:custGeom>
              <a:solidFill>
                <a:srgbClr val="B51F19"/>
              </a:solidFill>
              <a:ln w="57150" cap="sq">
                <a:solidFill>
                  <a:srgbClr val="FFFFFF"/>
                </a:solidFill>
                <a:prstDash val="solid"/>
                <a:miter/>
              </a:ln>
            </p:spPr>
          </p:sp>
          <p:sp>
            <p:nvSpPr>
              <p:cNvPr name="TextBox 15" id="15"/>
              <p:cNvSpPr txBox="true"/>
              <p:nvPr/>
            </p:nvSpPr>
            <p:spPr>
              <a:xfrm>
                <a:off x="114300" y="-57150"/>
                <a:ext cx="1414697" cy="696212"/>
              </a:xfrm>
              <a:prstGeom prst="rect">
                <a:avLst/>
              </a:prstGeom>
            </p:spPr>
            <p:txBody>
              <a:bodyPr anchor="ctr" rtlCol="false" tIns="50800" lIns="50800" bIns="50800" rIns="50800"/>
              <a:lstStyle/>
              <a:p>
                <a:pPr algn="ctr">
                  <a:lnSpc>
                    <a:spcPts val="3499"/>
                  </a:lnSpc>
                </a:pPr>
              </a:p>
            </p:txBody>
          </p:sp>
        </p:grpSp>
      </p:grpSp>
      <p:sp>
        <p:nvSpPr>
          <p:cNvPr name="Freeform 16" id="16"/>
          <p:cNvSpPr/>
          <p:nvPr/>
        </p:nvSpPr>
        <p:spPr>
          <a:xfrm flipH="false" flipV="false" rot="0">
            <a:off x="8216900" y="10018463"/>
            <a:ext cx="10873692" cy="1293159"/>
          </a:xfrm>
          <a:custGeom>
            <a:avLst/>
            <a:gdLst/>
            <a:ahLst/>
            <a:cxnLst/>
            <a:rect r="r" b="b" t="t" l="l"/>
            <a:pathLst>
              <a:path h="1293159" w="10873692">
                <a:moveTo>
                  <a:pt x="0" y="0"/>
                </a:moveTo>
                <a:lnTo>
                  <a:pt x="10873692" y="0"/>
                </a:lnTo>
                <a:lnTo>
                  <a:pt x="10873692" y="1293159"/>
                </a:lnTo>
                <a:lnTo>
                  <a:pt x="0" y="1293159"/>
                </a:lnTo>
                <a:lnTo>
                  <a:pt x="0" y="0"/>
                </a:lnTo>
                <a:close/>
              </a:path>
            </a:pathLst>
          </a:custGeom>
          <a:blipFill>
            <a:blip r:embed="rId3">
              <a:extLst>
                <a:ext uri="{96DAC541-7B7A-43D3-8B79-37D633B846F1}">
                  <asvg:svgBlip xmlns:asvg="http://schemas.microsoft.com/office/drawing/2016/SVG/main" r:embed="rId4"/>
                </a:ext>
              </a:extLst>
            </a:blip>
            <a:stretch>
              <a:fillRect l="0" t="-561128" r="0" b="0"/>
            </a:stretch>
          </a:blipFill>
        </p:spPr>
      </p:sp>
      <p:sp>
        <p:nvSpPr>
          <p:cNvPr name="Freeform 17" id="17"/>
          <p:cNvSpPr/>
          <p:nvPr/>
        </p:nvSpPr>
        <p:spPr>
          <a:xfrm flipH="true" flipV="false" rot="0">
            <a:off x="17043400" y="8777238"/>
            <a:ext cx="1752990" cy="1509762"/>
          </a:xfrm>
          <a:custGeom>
            <a:avLst/>
            <a:gdLst/>
            <a:ahLst/>
            <a:cxnLst/>
            <a:rect r="r" b="b" t="t" l="l"/>
            <a:pathLst>
              <a:path h="1509762" w="1752990">
                <a:moveTo>
                  <a:pt x="1752990" y="0"/>
                </a:moveTo>
                <a:lnTo>
                  <a:pt x="0" y="0"/>
                </a:lnTo>
                <a:lnTo>
                  <a:pt x="0" y="1509762"/>
                </a:lnTo>
                <a:lnTo>
                  <a:pt x="1752990" y="1509762"/>
                </a:lnTo>
                <a:lnTo>
                  <a:pt x="175299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8" id="18"/>
          <p:cNvSpPr/>
          <p:nvPr/>
        </p:nvSpPr>
        <p:spPr>
          <a:xfrm flipH="false" flipV="false" rot="5400000">
            <a:off x="17201961" y="7533472"/>
            <a:ext cx="2172079" cy="690405"/>
          </a:xfrm>
          <a:custGeom>
            <a:avLst/>
            <a:gdLst/>
            <a:ahLst/>
            <a:cxnLst/>
            <a:rect r="r" b="b" t="t" l="l"/>
            <a:pathLst>
              <a:path h="690405" w="2172079">
                <a:moveTo>
                  <a:pt x="0" y="0"/>
                </a:moveTo>
                <a:lnTo>
                  <a:pt x="2172078" y="0"/>
                </a:lnTo>
                <a:lnTo>
                  <a:pt x="2172078" y="690405"/>
                </a:lnTo>
                <a:lnTo>
                  <a:pt x="0" y="690405"/>
                </a:lnTo>
                <a:lnTo>
                  <a:pt x="0" y="0"/>
                </a:lnTo>
                <a:close/>
              </a:path>
            </a:pathLst>
          </a:custGeom>
          <a:blipFill>
            <a:blip r:embed="rId7">
              <a:extLst>
                <a:ext uri="{96DAC541-7B7A-43D3-8B79-37D633B846F1}">
                  <asvg:svgBlip xmlns:asvg="http://schemas.microsoft.com/office/drawing/2016/SVG/main" r:embed="rId8"/>
                </a:ext>
              </a:extLst>
            </a:blip>
            <a:stretch>
              <a:fillRect l="0" t="-23484" r="0" b="0"/>
            </a:stretch>
          </a:blipFill>
        </p:spPr>
      </p:sp>
      <p:sp>
        <p:nvSpPr>
          <p:cNvPr name="Freeform 19" id="19"/>
          <p:cNvSpPr/>
          <p:nvPr/>
        </p:nvSpPr>
        <p:spPr>
          <a:xfrm flipH="false" flipV="false" rot="0">
            <a:off x="5552271" y="5423547"/>
            <a:ext cx="885980" cy="536756"/>
          </a:xfrm>
          <a:custGeom>
            <a:avLst/>
            <a:gdLst/>
            <a:ahLst/>
            <a:cxnLst/>
            <a:rect r="r" b="b" t="t" l="l"/>
            <a:pathLst>
              <a:path h="536756" w="885980">
                <a:moveTo>
                  <a:pt x="0" y="0"/>
                </a:moveTo>
                <a:lnTo>
                  <a:pt x="885980" y="0"/>
                </a:lnTo>
                <a:lnTo>
                  <a:pt x="885980" y="536756"/>
                </a:lnTo>
                <a:lnTo>
                  <a:pt x="0" y="536756"/>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20" id="20"/>
          <p:cNvSpPr/>
          <p:nvPr/>
        </p:nvSpPr>
        <p:spPr>
          <a:xfrm flipH="false" flipV="false" rot="0">
            <a:off x="-1854200" y="-373396"/>
            <a:ext cx="3098800" cy="2738564"/>
          </a:xfrm>
          <a:custGeom>
            <a:avLst/>
            <a:gdLst/>
            <a:ahLst/>
            <a:cxnLst/>
            <a:rect r="r" b="b" t="t" l="l"/>
            <a:pathLst>
              <a:path h="2738564" w="3098800">
                <a:moveTo>
                  <a:pt x="0" y="0"/>
                </a:moveTo>
                <a:lnTo>
                  <a:pt x="3098800" y="0"/>
                </a:lnTo>
                <a:lnTo>
                  <a:pt x="3098800" y="2738564"/>
                </a:lnTo>
                <a:lnTo>
                  <a:pt x="0" y="2738564"/>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21" id="21"/>
          <p:cNvSpPr/>
          <p:nvPr/>
        </p:nvSpPr>
        <p:spPr>
          <a:xfrm flipH="false" flipV="false" rot="0">
            <a:off x="16566627" y="-1709864"/>
            <a:ext cx="3098800" cy="2738564"/>
          </a:xfrm>
          <a:custGeom>
            <a:avLst/>
            <a:gdLst/>
            <a:ahLst/>
            <a:cxnLst/>
            <a:rect r="r" b="b" t="t" l="l"/>
            <a:pathLst>
              <a:path h="2738564" w="3098800">
                <a:moveTo>
                  <a:pt x="0" y="0"/>
                </a:moveTo>
                <a:lnTo>
                  <a:pt x="3098800" y="0"/>
                </a:lnTo>
                <a:lnTo>
                  <a:pt x="3098800" y="2738564"/>
                </a:lnTo>
                <a:lnTo>
                  <a:pt x="0" y="2738564"/>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22" id="22"/>
          <p:cNvSpPr/>
          <p:nvPr/>
        </p:nvSpPr>
        <p:spPr>
          <a:xfrm flipH="false" flipV="false" rot="0">
            <a:off x="17919895" y="9853727"/>
            <a:ext cx="1992249" cy="4114800"/>
          </a:xfrm>
          <a:custGeom>
            <a:avLst/>
            <a:gdLst/>
            <a:ahLst/>
            <a:cxnLst/>
            <a:rect r="r" b="b" t="t" l="l"/>
            <a:pathLst>
              <a:path h="4114800" w="1992249">
                <a:moveTo>
                  <a:pt x="0" y="0"/>
                </a:moveTo>
                <a:lnTo>
                  <a:pt x="1992249" y="0"/>
                </a:lnTo>
                <a:lnTo>
                  <a:pt x="1992249" y="4114800"/>
                </a:lnTo>
                <a:lnTo>
                  <a:pt x="0" y="4114800"/>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23" id="23"/>
          <p:cNvSpPr/>
          <p:nvPr/>
        </p:nvSpPr>
        <p:spPr>
          <a:xfrm flipH="false" flipV="false" rot="0">
            <a:off x="474759" y="156198"/>
            <a:ext cx="4188092" cy="4114800"/>
          </a:xfrm>
          <a:custGeom>
            <a:avLst/>
            <a:gdLst/>
            <a:ahLst/>
            <a:cxnLst/>
            <a:rect r="r" b="b" t="t" l="l"/>
            <a:pathLst>
              <a:path h="4114800" w="4188092">
                <a:moveTo>
                  <a:pt x="0" y="0"/>
                </a:moveTo>
                <a:lnTo>
                  <a:pt x="4188092" y="0"/>
                </a:lnTo>
                <a:lnTo>
                  <a:pt x="4188092" y="4114800"/>
                </a:lnTo>
                <a:lnTo>
                  <a:pt x="0" y="4114800"/>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24" id="24"/>
          <p:cNvSpPr/>
          <p:nvPr/>
        </p:nvSpPr>
        <p:spPr>
          <a:xfrm flipH="false" flipV="false" rot="0">
            <a:off x="163938" y="6250118"/>
            <a:ext cx="4025646" cy="4114800"/>
          </a:xfrm>
          <a:custGeom>
            <a:avLst/>
            <a:gdLst/>
            <a:ahLst/>
            <a:cxnLst/>
            <a:rect r="r" b="b" t="t" l="l"/>
            <a:pathLst>
              <a:path h="4114800" w="4025646">
                <a:moveTo>
                  <a:pt x="0" y="0"/>
                </a:moveTo>
                <a:lnTo>
                  <a:pt x="4025646" y="0"/>
                </a:lnTo>
                <a:lnTo>
                  <a:pt x="4025646" y="4114800"/>
                </a:lnTo>
                <a:lnTo>
                  <a:pt x="0" y="4114800"/>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TextBox 25" id="25"/>
          <p:cNvSpPr txBox="true"/>
          <p:nvPr/>
        </p:nvSpPr>
        <p:spPr>
          <a:xfrm rot="0">
            <a:off x="7985741" y="1438500"/>
            <a:ext cx="10130286" cy="9543954"/>
          </a:xfrm>
          <a:prstGeom prst="rect">
            <a:avLst/>
          </a:prstGeom>
        </p:spPr>
        <p:txBody>
          <a:bodyPr anchor="t" rtlCol="false" tIns="0" lIns="0" bIns="0" rIns="0">
            <a:spAutoFit/>
          </a:bodyPr>
          <a:lstStyle/>
          <a:p>
            <a:pPr algn="l">
              <a:lnSpc>
                <a:spcPts val="4199"/>
              </a:lnSpc>
            </a:pPr>
            <a:r>
              <a:rPr lang="en-US" sz="2999">
                <a:solidFill>
                  <a:srgbClr val="1D1A1B"/>
                </a:solidFill>
                <a:latin typeface="Public Sans"/>
                <a:ea typeface="Public Sans"/>
                <a:cs typeface="Public Sans"/>
                <a:sym typeface="Public Sans"/>
              </a:rPr>
              <a:t>In today’s fast-paced recruitment environment, HR teams face the challenge of manually reviewing and processing the data of large volumes of resumes. This leads to time inefficiencies, human errors, and sometimes the risk of overlooking qualified candidates.</a:t>
            </a:r>
          </a:p>
          <a:p>
            <a:pPr algn="l">
              <a:lnSpc>
                <a:spcPts val="4210"/>
              </a:lnSpc>
            </a:pPr>
          </a:p>
          <a:p>
            <a:pPr algn="l">
              <a:lnSpc>
                <a:spcPts val="4200"/>
              </a:lnSpc>
            </a:pPr>
            <a:r>
              <a:rPr lang="en-US" sz="3000">
                <a:solidFill>
                  <a:srgbClr val="1D1A1B"/>
                </a:solidFill>
                <a:latin typeface="Public Sans"/>
                <a:ea typeface="Public Sans"/>
                <a:cs typeface="Public Sans"/>
                <a:sym typeface="Public Sans"/>
              </a:rPr>
              <a:t>Our project aims to address these challenges by developing an Automated Resume Screening Bot that uses Robotic Process Automation (RPA) to:</a:t>
            </a:r>
          </a:p>
          <a:p>
            <a:pPr algn="l" marL="647700" indent="-323850" lvl="1">
              <a:lnSpc>
                <a:spcPts val="4200"/>
              </a:lnSpc>
              <a:buFont typeface="Arial"/>
              <a:buChar char="•"/>
            </a:pPr>
            <a:r>
              <a:rPr lang="en-US" sz="3000">
                <a:solidFill>
                  <a:srgbClr val="1D1A1B"/>
                </a:solidFill>
                <a:latin typeface="Public Sans"/>
                <a:ea typeface="Public Sans"/>
                <a:cs typeface="Public Sans"/>
                <a:sym typeface="Public Sans"/>
              </a:rPr>
              <a:t>Automate the process of fetching and filtering resumes from emails.</a:t>
            </a:r>
          </a:p>
          <a:p>
            <a:pPr algn="l" marL="647700" indent="-323850" lvl="1">
              <a:lnSpc>
                <a:spcPts val="4200"/>
              </a:lnSpc>
              <a:buFont typeface="Arial"/>
              <a:buChar char="•"/>
            </a:pPr>
            <a:r>
              <a:rPr lang="en-US" sz="3000">
                <a:solidFill>
                  <a:srgbClr val="1D1A1B"/>
                </a:solidFill>
                <a:latin typeface="Public Sans"/>
                <a:ea typeface="Public Sans"/>
                <a:cs typeface="Public Sans"/>
                <a:sym typeface="Public Sans"/>
              </a:rPr>
              <a:t>Extract relevant candidate details from PDF attachments.</a:t>
            </a:r>
          </a:p>
          <a:p>
            <a:pPr algn="l" marL="647700" indent="-323850" lvl="1">
              <a:lnSpc>
                <a:spcPts val="4200"/>
              </a:lnSpc>
              <a:buFont typeface="Arial"/>
              <a:buChar char="•"/>
            </a:pPr>
            <a:r>
              <a:rPr lang="en-US" sz="3000">
                <a:solidFill>
                  <a:srgbClr val="1D1A1B"/>
                </a:solidFill>
                <a:latin typeface="Public Sans"/>
                <a:ea typeface="Public Sans"/>
                <a:cs typeface="Public Sans"/>
                <a:sym typeface="Public Sans"/>
              </a:rPr>
              <a:t>Input these details directly into a Microsoft Form.</a:t>
            </a:r>
          </a:p>
          <a:p>
            <a:pPr algn="l" marL="647700" indent="-323850" lvl="1">
              <a:lnSpc>
                <a:spcPts val="4200"/>
              </a:lnSpc>
              <a:buFont typeface="Arial"/>
              <a:buChar char="•"/>
            </a:pPr>
            <a:r>
              <a:rPr lang="en-US" sz="3000">
                <a:solidFill>
                  <a:srgbClr val="1D1A1B"/>
                </a:solidFill>
                <a:latin typeface="Public Sans"/>
                <a:ea typeface="Public Sans"/>
                <a:cs typeface="Public Sans"/>
                <a:sym typeface="Public Sans"/>
              </a:rPr>
              <a:t>Generate detailed audit reports to ensure transparency and accountability.</a:t>
            </a:r>
          </a:p>
          <a:p>
            <a:pPr algn="l">
              <a:lnSpc>
                <a:spcPts val="4210"/>
              </a:lnSpc>
            </a:pPr>
          </a:p>
          <a:p>
            <a:pPr algn="l">
              <a:lnSpc>
                <a:spcPts val="4210"/>
              </a:lnSpc>
            </a:pPr>
          </a:p>
        </p:txBody>
      </p:sp>
      <p:sp>
        <p:nvSpPr>
          <p:cNvPr name="TextBox 26" id="26"/>
          <p:cNvSpPr txBox="true"/>
          <p:nvPr/>
        </p:nvSpPr>
        <p:spPr>
          <a:xfrm rot="0">
            <a:off x="7779917" y="118098"/>
            <a:ext cx="6972300" cy="1071245"/>
          </a:xfrm>
          <a:prstGeom prst="rect">
            <a:avLst/>
          </a:prstGeom>
        </p:spPr>
        <p:txBody>
          <a:bodyPr anchor="t" rtlCol="false" tIns="0" lIns="0" bIns="0" rIns="0">
            <a:spAutoFit/>
          </a:bodyPr>
          <a:lstStyle/>
          <a:p>
            <a:pPr algn="l">
              <a:lnSpc>
                <a:spcPts val="8499"/>
              </a:lnSpc>
            </a:pPr>
            <a:r>
              <a:rPr lang="en-US" sz="6799" u="sng" b="true">
                <a:solidFill>
                  <a:srgbClr val="1D1A1B"/>
                </a:solidFill>
                <a:latin typeface="Public Sans Bold"/>
                <a:ea typeface="Public Sans Bold"/>
                <a:cs typeface="Public Sans Bold"/>
                <a:sym typeface="Public Sans Bold"/>
              </a:rPr>
              <a:t>Introduction</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0" r="0" b="-18444"/>
            </a:stretch>
          </a:blipFill>
        </p:spPr>
      </p:sp>
      <p:grpSp>
        <p:nvGrpSpPr>
          <p:cNvPr name="Group 3" id="3"/>
          <p:cNvGrpSpPr/>
          <p:nvPr/>
        </p:nvGrpSpPr>
        <p:grpSpPr>
          <a:xfrm rot="0">
            <a:off x="13290460" y="3122606"/>
            <a:ext cx="2170979" cy="1865685"/>
            <a:chOff x="0" y="0"/>
            <a:chExt cx="812800" cy="698500"/>
          </a:xfrm>
        </p:grpSpPr>
        <p:sp>
          <p:nvSpPr>
            <p:cNvPr name="Freeform 4" id="4"/>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B51F19"/>
            </a:solidFill>
            <a:ln w="57150" cap="sq">
              <a:solidFill>
                <a:srgbClr val="FFFFFF"/>
              </a:solidFill>
              <a:prstDash val="solid"/>
              <a:miter/>
            </a:ln>
          </p:spPr>
        </p:sp>
        <p:sp>
          <p:nvSpPr>
            <p:cNvPr name="TextBox 5" id="5"/>
            <p:cNvSpPr txBox="true"/>
            <p:nvPr/>
          </p:nvSpPr>
          <p:spPr>
            <a:xfrm>
              <a:off x="114300" y="-57150"/>
              <a:ext cx="584200" cy="755650"/>
            </a:xfrm>
            <a:prstGeom prst="rect">
              <a:avLst/>
            </a:prstGeom>
          </p:spPr>
          <p:txBody>
            <a:bodyPr anchor="ctr" rtlCol="false" tIns="50800" lIns="50800" bIns="50800" rIns="50800"/>
            <a:lstStyle/>
            <a:p>
              <a:pPr algn="ctr">
                <a:lnSpc>
                  <a:spcPts val="3499"/>
                </a:lnSpc>
              </a:pPr>
            </a:p>
          </p:txBody>
        </p:sp>
      </p:grpSp>
      <p:grpSp>
        <p:nvGrpSpPr>
          <p:cNvPr name="Group 6" id="6"/>
          <p:cNvGrpSpPr/>
          <p:nvPr/>
        </p:nvGrpSpPr>
        <p:grpSpPr>
          <a:xfrm rot="0">
            <a:off x="14564053" y="-1477201"/>
            <a:ext cx="5390494" cy="2982376"/>
            <a:chOff x="0" y="0"/>
            <a:chExt cx="7187325" cy="3976501"/>
          </a:xfrm>
        </p:grpSpPr>
        <p:grpSp>
          <p:nvGrpSpPr>
            <p:cNvPr name="Group 7" id="7"/>
            <p:cNvGrpSpPr/>
            <p:nvPr/>
          </p:nvGrpSpPr>
          <p:grpSpPr>
            <a:xfrm rot="-10800000">
              <a:off x="0" y="0"/>
              <a:ext cx="7187325" cy="3262226"/>
              <a:chOff x="0" y="0"/>
              <a:chExt cx="1239720" cy="562692"/>
            </a:xfrm>
          </p:grpSpPr>
          <p:sp>
            <p:nvSpPr>
              <p:cNvPr name="Freeform 8" id="8"/>
              <p:cNvSpPr/>
              <p:nvPr/>
            </p:nvSpPr>
            <p:spPr>
              <a:xfrm flipH="false" flipV="false" rot="0">
                <a:off x="0" y="0"/>
                <a:ext cx="1239720" cy="562692"/>
              </a:xfrm>
              <a:custGeom>
                <a:avLst/>
                <a:gdLst/>
                <a:ahLst/>
                <a:cxnLst/>
                <a:rect r="r" b="b" t="t" l="l"/>
                <a:pathLst>
                  <a:path h="562692" w="1239720">
                    <a:moveTo>
                      <a:pt x="1239720" y="281346"/>
                    </a:moveTo>
                    <a:lnTo>
                      <a:pt x="1036520" y="562692"/>
                    </a:lnTo>
                    <a:lnTo>
                      <a:pt x="203200" y="562692"/>
                    </a:lnTo>
                    <a:lnTo>
                      <a:pt x="0" y="281346"/>
                    </a:lnTo>
                    <a:lnTo>
                      <a:pt x="203200" y="0"/>
                    </a:lnTo>
                    <a:lnTo>
                      <a:pt x="1036520" y="0"/>
                    </a:lnTo>
                    <a:lnTo>
                      <a:pt x="1239720" y="281346"/>
                    </a:lnTo>
                    <a:close/>
                  </a:path>
                </a:pathLst>
              </a:custGeom>
              <a:solidFill>
                <a:srgbClr val="A10D00"/>
              </a:solidFill>
            </p:spPr>
          </p:sp>
          <p:sp>
            <p:nvSpPr>
              <p:cNvPr name="TextBox 9" id="9"/>
              <p:cNvSpPr txBox="true"/>
              <p:nvPr/>
            </p:nvSpPr>
            <p:spPr>
              <a:xfrm>
                <a:off x="114300" y="-57150"/>
                <a:ext cx="1011120" cy="619842"/>
              </a:xfrm>
              <a:prstGeom prst="rect">
                <a:avLst/>
              </a:prstGeom>
            </p:spPr>
            <p:txBody>
              <a:bodyPr anchor="ctr" rtlCol="false" tIns="50800" lIns="50800" bIns="50800" rIns="50800"/>
              <a:lstStyle/>
              <a:p>
                <a:pPr algn="ctr">
                  <a:lnSpc>
                    <a:spcPts val="3499"/>
                  </a:lnSpc>
                </a:pPr>
              </a:p>
            </p:txBody>
          </p:sp>
        </p:grpSp>
        <p:grpSp>
          <p:nvGrpSpPr>
            <p:cNvPr name="Group 10" id="10"/>
            <p:cNvGrpSpPr/>
            <p:nvPr/>
          </p:nvGrpSpPr>
          <p:grpSpPr>
            <a:xfrm rot="-10800000">
              <a:off x="2511062" y="2547952"/>
              <a:ext cx="3673400" cy="1428550"/>
              <a:chOff x="0" y="0"/>
              <a:chExt cx="1643297" cy="639062"/>
            </a:xfrm>
          </p:grpSpPr>
          <p:sp>
            <p:nvSpPr>
              <p:cNvPr name="Freeform 11" id="11"/>
              <p:cNvSpPr/>
              <p:nvPr/>
            </p:nvSpPr>
            <p:spPr>
              <a:xfrm flipH="false" flipV="false" rot="0">
                <a:off x="0" y="0"/>
                <a:ext cx="1643297" cy="639062"/>
              </a:xfrm>
              <a:custGeom>
                <a:avLst/>
                <a:gdLst/>
                <a:ahLst/>
                <a:cxnLst/>
                <a:rect r="r" b="b" t="t" l="l"/>
                <a:pathLst>
                  <a:path h="639062" w="1643297">
                    <a:moveTo>
                      <a:pt x="1643297" y="319531"/>
                    </a:moveTo>
                    <a:lnTo>
                      <a:pt x="1440097" y="639062"/>
                    </a:lnTo>
                    <a:lnTo>
                      <a:pt x="203200" y="639062"/>
                    </a:lnTo>
                    <a:lnTo>
                      <a:pt x="0" y="319531"/>
                    </a:lnTo>
                    <a:lnTo>
                      <a:pt x="203200" y="0"/>
                    </a:lnTo>
                    <a:lnTo>
                      <a:pt x="1440097" y="0"/>
                    </a:lnTo>
                    <a:lnTo>
                      <a:pt x="1643297" y="319531"/>
                    </a:lnTo>
                    <a:close/>
                  </a:path>
                </a:pathLst>
              </a:custGeom>
              <a:solidFill>
                <a:srgbClr val="B51F19"/>
              </a:solidFill>
              <a:ln w="57150" cap="sq">
                <a:solidFill>
                  <a:srgbClr val="FFFFFF"/>
                </a:solidFill>
                <a:prstDash val="solid"/>
                <a:miter/>
              </a:ln>
            </p:spPr>
          </p:sp>
          <p:sp>
            <p:nvSpPr>
              <p:cNvPr name="TextBox 12" id="12"/>
              <p:cNvSpPr txBox="true"/>
              <p:nvPr/>
            </p:nvSpPr>
            <p:spPr>
              <a:xfrm>
                <a:off x="114300" y="-57150"/>
                <a:ext cx="1414697" cy="696212"/>
              </a:xfrm>
              <a:prstGeom prst="rect">
                <a:avLst/>
              </a:prstGeom>
            </p:spPr>
            <p:txBody>
              <a:bodyPr anchor="ctr" rtlCol="false" tIns="50800" lIns="50800" bIns="50800" rIns="50800"/>
              <a:lstStyle/>
              <a:p>
                <a:pPr algn="ctr">
                  <a:lnSpc>
                    <a:spcPts val="3499"/>
                  </a:lnSpc>
                </a:pPr>
              </a:p>
            </p:txBody>
          </p:sp>
        </p:grpSp>
      </p:grpSp>
      <p:grpSp>
        <p:nvGrpSpPr>
          <p:cNvPr name="Group 13" id="13"/>
          <p:cNvGrpSpPr/>
          <p:nvPr/>
        </p:nvGrpSpPr>
        <p:grpSpPr>
          <a:xfrm rot="0">
            <a:off x="-673113" y="9251081"/>
            <a:ext cx="5321313" cy="2446670"/>
            <a:chOff x="0" y="0"/>
            <a:chExt cx="1223810" cy="562692"/>
          </a:xfrm>
        </p:grpSpPr>
        <p:sp>
          <p:nvSpPr>
            <p:cNvPr name="Freeform 14" id="14"/>
            <p:cNvSpPr/>
            <p:nvPr/>
          </p:nvSpPr>
          <p:spPr>
            <a:xfrm flipH="false" flipV="false" rot="0">
              <a:off x="0" y="0"/>
              <a:ext cx="1223810" cy="562692"/>
            </a:xfrm>
            <a:custGeom>
              <a:avLst/>
              <a:gdLst/>
              <a:ahLst/>
              <a:cxnLst/>
              <a:rect r="r" b="b" t="t" l="l"/>
              <a:pathLst>
                <a:path h="562692" w="1223810">
                  <a:moveTo>
                    <a:pt x="1223810" y="281346"/>
                  </a:moveTo>
                  <a:lnTo>
                    <a:pt x="1020610" y="562692"/>
                  </a:lnTo>
                  <a:lnTo>
                    <a:pt x="203200" y="562692"/>
                  </a:lnTo>
                  <a:lnTo>
                    <a:pt x="0" y="281346"/>
                  </a:lnTo>
                  <a:lnTo>
                    <a:pt x="203200" y="0"/>
                  </a:lnTo>
                  <a:lnTo>
                    <a:pt x="1020610" y="0"/>
                  </a:lnTo>
                  <a:lnTo>
                    <a:pt x="1223810" y="281346"/>
                  </a:lnTo>
                  <a:close/>
                </a:path>
              </a:pathLst>
            </a:custGeom>
            <a:solidFill>
              <a:srgbClr val="B51F19"/>
            </a:solidFill>
          </p:spPr>
        </p:sp>
        <p:sp>
          <p:nvSpPr>
            <p:cNvPr name="TextBox 15" id="15"/>
            <p:cNvSpPr txBox="true"/>
            <p:nvPr/>
          </p:nvSpPr>
          <p:spPr>
            <a:xfrm>
              <a:off x="114300" y="-57150"/>
              <a:ext cx="995210" cy="619842"/>
            </a:xfrm>
            <a:prstGeom prst="rect">
              <a:avLst/>
            </a:prstGeom>
          </p:spPr>
          <p:txBody>
            <a:bodyPr anchor="ctr" rtlCol="false" tIns="50800" lIns="50800" bIns="50800" rIns="50800"/>
            <a:lstStyle/>
            <a:p>
              <a:pPr algn="ctr">
                <a:lnSpc>
                  <a:spcPts val="3499"/>
                </a:lnSpc>
              </a:pPr>
            </a:p>
          </p:txBody>
        </p:sp>
      </p:grpSp>
      <p:grpSp>
        <p:nvGrpSpPr>
          <p:cNvPr name="Group 16" id="16"/>
          <p:cNvGrpSpPr/>
          <p:nvPr/>
        </p:nvGrpSpPr>
        <p:grpSpPr>
          <a:xfrm rot="0">
            <a:off x="-673113" y="8675100"/>
            <a:ext cx="2673102" cy="1151961"/>
            <a:chOff x="0" y="0"/>
            <a:chExt cx="1482931" cy="639062"/>
          </a:xfrm>
        </p:grpSpPr>
        <p:sp>
          <p:nvSpPr>
            <p:cNvPr name="Freeform 17" id="17"/>
            <p:cNvSpPr/>
            <p:nvPr/>
          </p:nvSpPr>
          <p:spPr>
            <a:xfrm flipH="false" flipV="false" rot="0">
              <a:off x="0" y="0"/>
              <a:ext cx="1482931" cy="639062"/>
            </a:xfrm>
            <a:custGeom>
              <a:avLst/>
              <a:gdLst/>
              <a:ahLst/>
              <a:cxnLst/>
              <a:rect r="r" b="b" t="t" l="l"/>
              <a:pathLst>
                <a:path h="639062" w="1482931">
                  <a:moveTo>
                    <a:pt x="1482931" y="319531"/>
                  </a:moveTo>
                  <a:lnTo>
                    <a:pt x="1279731" y="639062"/>
                  </a:lnTo>
                  <a:lnTo>
                    <a:pt x="203200" y="639062"/>
                  </a:lnTo>
                  <a:lnTo>
                    <a:pt x="0" y="319531"/>
                  </a:lnTo>
                  <a:lnTo>
                    <a:pt x="203200" y="0"/>
                  </a:lnTo>
                  <a:lnTo>
                    <a:pt x="1279731" y="0"/>
                  </a:lnTo>
                  <a:lnTo>
                    <a:pt x="1482931" y="319531"/>
                  </a:lnTo>
                  <a:close/>
                </a:path>
              </a:pathLst>
            </a:custGeom>
            <a:solidFill>
              <a:srgbClr val="A10D00"/>
            </a:solidFill>
            <a:ln w="57150" cap="sq">
              <a:solidFill>
                <a:srgbClr val="FFFFFF"/>
              </a:solidFill>
              <a:prstDash val="solid"/>
              <a:miter/>
            </a:ln>
          </p:spPr>
        </p:sp>
        <p:sp>
          <p:nvSpPr>
            <p:cNvPr name="TextBox 18" id="18"/>
            <p:cNvSpPr txBox="true"/>
            <p:nvPr/>
          </p:nvSpPr>
          <p:spPr>
            <a:xfrm>
              <a:off x="114300" y="-57150"/>
              <a:ext cx="1254331" cy="696212"/>
            </a:xfrm>
            <a:prstGeom prst="rect">
              <a:avLst/>
            </a:prstGeom>
          </p:spPr>
          <p:txBody>
            <a:bodyPr anchor="ctr" rtlCol="false" tIns="50800" lIns="50800" bIns="50800" rIns="50800"/>
            <a:lstStyle/>
            <a:p>
              <a:pPr algn="ctr">
                <a:lnSpc>
                  <a:spcPts val="3499"/>
                </a:lnSpc>
              </a:pPr>
            </a:p>
          </p:txBody>
        </p:sp>
      </p:grpSp>
      <p:grpSp>
        <p:nvGrpSpPr>
          <p:cNvPr name="Group 19" id="19"/>
          <p:cNvGrpSpPr/>
          <p:nvPr/>
        </p:nvGrpSpPr>
        <p:grpSpPr>
          <a:xfrm rot="0">
            <a:off x="2450358" y="9762097"/>
            <a:ext cx="14808942" cy="1198000"/>
            <a:chOff x="0" y="0"/>
            <a:chExt cx="7899698" cy="639062"/>
          </a:xfrm>
        </p:grpSpPr>
        <p:sp>
          <p:nvSpPr>
            <p:cNvPr name="Freeform 20" id="20"/>
            <p:cNvSpPr/>
            <p:nvPr/>
          </p:nvSpPr>
          <p:spPr>
            <a:xfrm flipH="false" flipV="false" rot="0">
              <a:off x="0" y="0"/>
              <a:ext cx="7899698" cy="639062"/>
            </a:xfrm>
            <a:custGeom>
              <a:avLst/>
              <a:gdLst/>
              <a:ahLst/>
              <a:cxnLst/>
              <a:rect r="r" b="b" t="t" l="l"/>
              <a:pathLst>
                <a:path h="639062" w="7899698">
                  <a:moveTo>
                    <a:pt x="7899698" y="319531"/>
                  </a:moveTo>
                  <a:lnTo>
                    <a:pt x="7696498" y="639062"/>
                  </a:lnTo>
                  <a:lnTo>
                    <a:pt x="203200" y="639062"/>
                  </a:lnTo>
                  <a:lnTo>
                    <a:pt x="0" y="319531"/>
                  </a:lnTo>
                  <a:lnTo>
                    <a:pt x="203200" y="0"/>
                  </a:lnTo>
                  <a:lnTo>
                    <a:pt x="7696498" y="0"/>
                  </a:lnTo>
                  <a:lnTo>
                    <a:pt x="7899698" y="319531"/>
                  </a:lnTo>
                  <a:close/>
                </a:path>
              </a:pathLst>
            </a:custGeom>
            <a:solidFill>
              <a:srgbClr val="C92B26"/>
            </a:solidFill>
            <a:ln w="57150" cap="sq">
              <a:solidFill>
                <a:srgbClr val="FFFFFF"/>
              </a:solidFill>
              <a:prstDash val="solid"/>
              <a:miter/>
            </a:ln>
          </p:spPr>
        </p:sp>
        <p:sp>
          <p:nvSpPr>
            <p:cNvPr name="TextBox 21" id="21"/>
            <p:cNvSpPr txBox="true"/>
            <p:nvPr/>
          </p:nvSpPr>
          <p:spPr>
            <a:xfrm>
              <a:off x="114300" y="-57150"/>
              <a:ext cx="7671098" cy="696212"/>
            </a:xfrm>
            <a:prstGeom prst="rect">
              <a:avLst/>
            </a:prstGeom>
          </p:spPr>
          <p:txBody>
            <a:bodyPr anchor="ctr" rtlCol="false" tIns="50800" lIns="50800" bIns="50800" rIns="50800"/>
            <a:lstStyle/>
            <a:p>
              <a:pPr algn="ctr">
                <a:lnSpc>
                  <a:spcPts val="3499"/>
                </a:lnSpc>
              </a:pPr>
            </a:p>
          </p:txBody>
        </p:sp>
      </p:grpSp>
      <p:sp>
        <p:nvSpPr>
          <p:cNvPr name="Freeform 22" id="22"/>
          <p:cNvSpPr/>
          <p:nvPr/>
        </p:nvSpPr>
        <p:spPr>
          <a:xfrm flipH="false" flipV="false" rot="-5400000">
            <a:off x="-1086039" y="3863443"/>
            <a:ext cx="2172079" cy="690405"/>
          </a:xfrm>
          <a:custGeom>
            <a:avLst/>
            <a:gdLst/>
            <a:ahLst/>
            <a:cxnLst/>
            <a:rect r="r" b="b" t="t" l="l"/>
            <a:pathLst>
              <a:path h="690405" w="2172079">
                <a:moveTo>
                  <a:pt x="0" y="0"/>
                </a:moveTo>
                <a:lnTo>
                  <a:pt x="2172078" y="0"/>
                </a:lnTo>
                <a:lnTo>
                  <a:pt x="2172078" y="690405"/>
                </a:lnTo>
                <a:lnTo>
                  <a:pt x="0" y="690405"/>
                </a:lnTo>
                <a:lnTo>
                  <a:pt x="0" y="0"/>
                </a:lnTo>
                <a:close/>
              </a:path>
            </a:pathLst>
          </a:custGeom>
          <a:blipFill>
            <a:blip r:embed="rId3">
              <a:extLst>
                <a:ext uri="{96DAC541-7B7A-43D3-8B79-37D633B846F1}">
                  <asvg:svgBlip xmlns:asvg="http://schemas.microsoft.com/office/drawing/2016/SVG/main" r:embed="rId4"/>
                </a:ext>
              </a:extLst>
            </a:blip>
            <a:stretch>
              <a:fillRect l="0" t="-23484" r="0" b="0"/>
            </a:stretch>
          </a:blipFill>
        </p:spPr>
      </p:sp>
      <p:sp>
        <p:nvSpPr>
          <p:cNvPr name="Freeform 23" id="23"/>
          <p:cNvSpPr/>
          <p:nvPr/>
        </p:nvSpPr>
        <p:spPr>
          <a:xfrm flipH="false" flipV="false" rot="0">
            <a:off x="17043400" y="-184885"/>
            <a:ext cx="1529778" cy="397742"/>
          </a:xfrm>
          <a:custGeom>
            <a:avLst/>
            <a:gdLst/>
            <a:ahLst/>
            <a:cxnLst/>
            <a:rect r="r" b="b" t="t" l="l"/>
            <a:pathLst>
              <a:path h="397742" w="1529778">
                <a:moveTo>
                  <a:pt x="0" y="0"/>
                </a:moveTo>
                <a:lnTo>
                  <a:pt x="1529778" y="0"/>
                </a:lnTo>
                <a:lnTo>
                  <a:pt x="1529778" y="397743"/>
                </a:lnTo>
                <a:lnTo>
                  <a:pt x="0" y="39774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4" id="24"/>
          <p:cNvSpPr/>
          <p:nvPr/>
        </p:nvSpPr>
        <p:spPr>
          <a:xfrm flipH="false" flipV="false" rot="0">
            <a:off x="2952724" y="10076674"/>
            <a:ext cx="1529778" cy="397742"/>
          </a:xfrm>
          <a:custGeom>
            <a:avLst/>
            <a:gdLst/>
            <a:ahLst/>
            <a:cxnLst/>
            <a:rect r="r" b="b" t="t" l="l"/>
            <a:pathLst>
              <a:path h="397742" w="1529778">
                <a:moveTo>
                  <a:pt x="0" y="0"/>
                </a:moveTo>
                <a:lnTo>
                  <a:pt x="1529778" y="0"/>
                </a:lnTo>
                <a:lnTo>
                  <a:pt x="1529778" y="397742"/>
                </a:lnTo>
                <a:lnTo>
                  <a:pt x="0" y="39774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5" id="25"/>
          <p:cNvSpPr/>
          <p:nvPr/>
        </p:nvSpPr>
        <p:spPr>
          <a:xfrm flipH="false" flipV="false" rot="0">
            <a:off x="17808289" y="6000750"/>
            <a:ext cx="991473" cy="677919"/>
          </a:xfrm>
          <a:custGeom>
            <a:avLst/>
            <a:gdLst/>
            <a:ahLst/>
            <a:cxnLst/>
            <a:rect r="r" b="b" t="t" l="l"/>
            <a:pathLst>
              <a:path h="677919" w="991473">
                <a:moveTo>
                  <a:pt x="0" y="0"/>
                </a:moveTo>
                <a:lnTo>
                  <a:pt x="991473" y="0"/>
                </a:lnTo>
                <a:lnTo>
                  <a:pt x="991473" y="677919"/>
                </a:lnTo>
                <a:lnTo>
                  <a:pt x="0" y="67791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26" id="26"/>
          <p:cNvSpPr/>
          <p:nvPr/>
        </p:nvSpPr>
        <p:spPr>
          <a:xfrm flipH="false" flipV="false" rot="0">
            <a:off x="-1854200" y="-1709864"/>
            <a:ext cx="3098800" cy="2738564"/>
          </a:xfrm>
          <a:custGeom>
            <a:avLst/>
            <a:gdLst/>
            <a:ahLst/>
            <a:cxnLst/>
            <a:rect r="r" b="b" t="t" l="l"/>
            <a:pathLst>
              <a:path h="2738564" w="3098800">
                <a:moveTo>
                  <a:pt x="0" y="0"/>
                </a:moveTo>
                <a:lnTo>
                  <a:pt x="3098800" y="0"/>
                </a:lnTo>
                <a:lnTo>
                  <a:pt x="3098800" y="2738564"/>
                </a:lnTo>
                <a:lnTo>
                  <a:pt x="0" y="273856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27" id="27"/>
          <p:cNvSpPr/>
          <p:nvPr/>
        </p:nvSpPr>
        <p:spPr>
          <a:xfrm flipH="false" flipV="false" rot="0">
            <a:off x="11399076" y="9978798"/>
            <a:ext cx="1992249" cy="4114800"/>
          </a:xfrm>
          <a:custGeom>
            <a:avLst/>
            <a:gdLst/>
            <a:ahLst/>
            <a:cxnLst/>
            <a:rect r="r" b="b" t="t" l="l"/>
            <a:pathLst>
              <a:path h="4114800" w="1992249">
                <a:moveTo>
                  <a:pt x="0" y="0"/>
                </a:moveTo>
                <a:lnTo>
                  <a:pt x="1992249" y="0"/>
                </a:lnTo>
                <a:lnTo>
                  <a:pt x="1992249"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28" id="28"/>
          <p:cNvSpPr/>
          <p:nvPr/>
        </p:nvSpPr>
        <p:spPr>
          <a:xfrm flipH="false" flipV="false" rot="0">
            <a:off x="13798371" y="3892225"/>
            <a:ext cx="1155157" cy="1065632"/>
          </a:xfrm>
          <a:custGeom>
            <a:avLst/>
            <a:gdLst/>
            <a:ahLst/>
            <a:cxnLst/>
            <a:rect r="r" b="b" t="t" l="l"/>
            <a:pathLst>
              <a:path h="1065632" w="1155157">
                <a:moveTo>
                  <a:pt x="0" y="0"/>
                </a:moveTo>
                <a:lnTo>
                  <a:pt x="1155157" y="0"/>
                </a:lnTo>
                <a:lnTo>
                  <a:pt x="1155157" y="1065632"/>
                </a:lnTo>
                <a:lnTo>
                  <a:pt x="0" y="1065632"/>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29" id="29"/>
          <p:cNvSpPr/>
          <p:nvPr/>
        </p:nvSpPr>
        <p:spPr>
          <a:xfrm flipH="false" flipV="false" rot="5400000">
            <a:off x="2550132" y="2562200"/>
            <a:ext cx="2589327" cy="2810667"/>
          </a:xfrm>
          <a:custGeom>
            <a:avLst/>
            <a:gdLst/>
            <a:ahLst/>
            <a:cxnLst/>
            <a:rect r="r" b="b" t="t" l="l"/>
            <a:pathLst>
              <a:path h="2810667" w="2589327">
                <a:moveTo>
                  <a:pt x="0" y="0"/>
                </a:moveTo>
                <a:lnTo>
                  <a:pt x="2589328" y="0"/>
                </a:lnTo>
                <a:lnTo>
                  <a:pt x="2589328" y="2810667"/>
                </a:lnTo>
                <a:lnTo>
                  <a:pt x="0" y="2810667"/>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30" id="30"/>
          <p:cNvSpPr/>
          <p:nvPr/>
        </p:nvSpPr>
        <p:spPr>
          <a:xfrm flipH="false" flipV="false" rot="5400000">
            <a:off x="7782082" y="2562200"/>
            <a:ext cx="2589327" cy="2810667"/>
          </a:xfrm>
          <a:custGeom>
            <a:avLst/>
            <a:gdLst/>
            <a:ahLst/>
            <a:cxnLst/>
            <a:rect r="r" b="b" t="t" l="l"/>
            <a:pathLst>
              <a:path h="2810667" w="2589327">
                <a:moveTo>
                  <a:pt x="0" y="0"/>
                </a:moveTo>
                <a:lnTo>
                  <a:pt x="2589327" y="0"/>
                </a:lnTo>
                <a:lnTo>
                  <a:pt x="2589327" y="2810667"/>
                </a:lnTo>
                <a:lnTo>
                  <a:pt x="0" y="2810667"/>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grpSp>
        <p:nvGrpSpPr>
          <p:cNvPr name="Group 31" id="31"/>
          <p:cNvGrpSpPr/>
          <p:nvPr/>
        </p:nvGrpSpPr>
        <p:grpSpPr>
          <a:xfrm rot="0">
            <a:off x="2759307" y="3006116"/>
            <a:ext cx="2170979" cy="1865685"/>
            <a:chOff x="0" y="0"/>
            <a:chExt cx="812800" cy="698500"/>
          </a:xfrm>
        </p:grpSpPr>
        <p:sp>
          <p:nvSpPr>
            <p:cNvPr name="Freeform 32" id="32"/>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B51F19"/>
            </a:solidFill>
            <a:ln w="57150" cap="sq">
              <a:solidFill>
                <a:srgbClr val="FFFFFF"/>
              </a:solidFill>
              <a:prstDash val="solid"/>
              <a:miter/>
            </a:ln>
          </p:spPr>
        </p:sp>
        <p:sp>
          <p:nvSpPr>
            <p:cNvPr name="TextBox 33" id="33"/>
            <p:cNvSpPr txBox="true"/>
            <p:nvPr/>
          </p:nvSpPr>
          <p:spPr>
            <a:xfrm>
              <a:off x="114300" y="-57150"/>
              <a:ext cx="584200" cy="755650"/>
            </a:xfrm>
            <a:prstGeom prst="rect">
              <a:avLst/>
            </a:prstGeom>
          </p:spPr>
          <p:txBody>
            <a:bodyPr anchor="ctr" rtlCol="false" tIns="50800" lIns="50800" bIns="50800" rIns="50800"/>
            <a:lstStyle/>
            <a:p>
              <a:pPr algn="ctr">
                <a:lnSpc>
                  <a:spcPts val="3499"/>
                </a:lnSpc>
              </a:pPr>
            </a:p>
          </p:txBody>
        </p:sp>
      </p:grpSp>
      <p:grpSp>
        <p:nvGrpSpPr>
          <p:cNvPr name="Group 34" id="34"/>
          <p:cNvGrpSpPr/>
          <p:nvPr/>
        </p:nvGrpSpPr>
        <p:grpSpPr>
          <a:xfrm rot="0">
            <a:off x="7991256" y="3006116"/>
            <a:ext cx="2170979" cy="1865685"/>
            <a:chOff x="0" y="0"/>
            <a:chExt cx="812800" cy="698500"/>
          </a:xfrm>
        </p:grpSpPr>
        <p:sp>
          <p:nvSpPr>
            <p:cNvPr name="Freeform 35" id="35"/>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B51F19"/>
            </a:solidFill>
            <a:ln w="57150" cap="sq">
              <a:solidFill>
                <a:srgbClr val="FFFFFF"/>
              </a:solidFill>
              <a:prstDash val="solid"/>
              <a:miter/>
            </a:ln>
          </p:spPr>
        </p:sp>
        <p:sp>
          <p:nvSpPr>
            <p:cNvPr name="TextBox 36" id="36"/>
            <p:cNvSpPr txBox="true"/>
            <p:nvPr/>
          </p:nvSpPr>
          <p:spPr>
            <a:xfrm>
              <a:off x="114300" y="-57150"/>
              <a:ext cx="584200" cy="755650"/>
            </a:xfrm>
            <a:prstGeom prst="rect">
              <a:avLst/>
            </a:prstGeom>
          </p:spPr>
          <p:txBody>
            <a:bodyPr anchor="ctr" rtlCol="false" tIns="50800" lIns="50800" bIns="50800" rIns="50800"/>
            <a:lstStyle/>
            <a:p>
              <a:pPr algn="ctr">
                <a:lnSpc>
                  <a:spcPts val="3499"/>
                </a:lnSpc>
              </a:pPr>
            </a:p>
          </p:txBody>
        </p:sp>
      </p:grpSp>
      <p:sp>
        <p:nvSpPr>
          <p:cNvPr name="AutoShape 37" id="37"/>
          <p:cNvSpPr/>
          <p:nvPr/>
        </p:nvSpPr>
        <p:spPr>
          <a:xfrm flipV="true">
            <a:off x="6439132" y="3006116"/>
            <a:ext cx="0" cy="4726574"/>
          </a:xfrm>
          <a:prstGeom prst="line">
            <a:avLst/>
          </a:prstGeom>
          <a:ln cap="flat" w="9525">
            <a:solidFill>
              <a:srgbClr val="1D1A1B"/>
            </a:solidFill>
            <a:prstDash val="solid"/>
            <a:headEnd type="none" len="sm" w="sm"/>
            <a:tailEnd type="none" len="sm" w="sm"/>
          </a:ln>
        </p:spPr>
      </p:sp>
      <p:sp>
        <p:nvSpPr>
          <p:cNvPr name="AutoShape 38" id="38"/>
          <p:cNvSpPr/>
          <p:nvPr/>
        </p:nvSpPr>
        <p:spPr>
          <a:xfrm flipV="true">
            <a:off x="11714360" y="3006116"/>
            <a:ext cx="0" cy="4726574"/>
          </a:xfrm>
          <a:prstGeom prst="line">
            <a:avLst/>
          </a:prstGeom>
          <a:ln cap="flat" w="9525">
            <a:solidFill>
              <a:srgbClr val="1D1A1B"/>
            </a:solidFill>
            <a:prstDash val="solid"/>
            <a:headEnd type="none" len="sm" w="sm"/>
            <a:tailEnd type="none" len="sm" w="sm"/>
          </a:ln>
        </p:spPr>
      </p:sp>
      <p:sp>
        <p:nvSpPr>
          <p:cNvPr name="Freeform 39" id="39"/>
          <p:cNvSpPr/>
          <p:nvPr/>
        </p:nvSpPr>
        <p:spPr>
          <a:xfrm flipH="false" flipV="false" rot="0">
            <a:off x="3328733" y="3469341"/>
            <a:ext cx="1032126" cy="939235"/>
          </a:xfrm>
          <a:custGeom>
            <a:avLst/>
            <a:gdLst/>
            <a:ahLst/>
            <a:cxnLst/>
            <a:rect r="r" b="b" t="t" l="l"/>
            <a:pathLst>
              <a:path h="939235" w="1032126">
                <a:moveTo>
                  <a:pt x="0" y="0"/>
                </a:moveTo>
                <a:lnTo>
                  <a:pt x="1032126" y="0"/>
                </a:lnTo>
                <a:lnTo>
                  <a:pt x="1032126" y="939235"/>
                </a:lnTo>
                <a:lnTo>
                  <a:pt x="0" y="939235"/>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Freeform 40" id="40"/>
          <p:cNvSpPr/>
          <p:nvPr/>
        </p:nvSpPr>
        <p:spPr>
          <a:xfrm flipH="false" flipV="false" rot="0">
            <a:off x="8606069" y="3321036"/>
            <a:ext cx="1131853" cy="1185186"/>
          </a:xfrm>
          <a:custGeom>
            <a:avLst/>
            <a:gdLst/>
            <a:ahLst/>
            <a:cxnLst/>
            <a:rect r="r" b="b" t="t" l="l"/>
            <a:pathLst>
              <a:path h="1185186" w="1131853">
                <a:moveTo>
                  <a:pt x="0" y="0"/>
                </a:moveTo>
                <a:lnTo>
                  <a:pt x="1131853" y="0"/>
                </a:lnTo>
                <a:lnTo>
                  <a:pt x="1131853" y="1185186"/>
                </a:lnTo>
                <a:lnTo>
                  <a:pt x="0" y="1185186"/>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p:spPr>
      </p:sp>
      <p:sp>
        <p:nvSpPr>
          <p:cNvPr name="TextBox 41" id="41"/>
          <p:cNvSpPr txBox="true"/>
          <p:nvPr/>
        </p:nvSpPr>
        <p:spPr>
          <a:xfrm rot="0">
            <a:off x="1864046" y="6337864"/>
            <a:ext cx="3961499" cy="2120900"/>
          </a:xfrm>
          <a:prstGeom prst="rect">
            <a:avLst/>
          </a:prstGeom>
        </p:spPr>
        <p:txBody>
          <a:bodyPr anchor="t" rtlCol="false" tIns="0" lIns="0" bIns="0" rIns="0">
            <a:spAutoFit/>
          </a:bodyPr>
          <a:lstStyle/>
          <a:p>
            <a:pPr algn="ctr">
              <a:lnSpc>
                <a:spcPts val="2800"/>
              </a:lnSpc>
            </a:pPr>
            <a:r>
              <a:rPr lang="en-US" sz="2000">
                <a:solidFill>
                  <a:srgbClr val="1D1A1B"/>
                </a:solidFill>
                <a:latin typeface="Public Sans"/>
                <a:ea typeface="Public Sans"/>
                <a:cs typeface="Public Sans"/>
                <a:sym typeface="Public Sans"/>
              </a:rPr>
              <a:t>Eliminate the need for manual resume screening by using RPA to extract key information (such as candidate name, education, skills, and experience) directly from PDF attachments.</a:t>
            </a:r>
          </a:p>
        </p:txBody>
      </p:sp>
      <p:sp>
        <p:nvSpPr>
          <p:cNvPr name="TextBox 42" id="42"/>
          <p:cNvSpPr txBox="true"/>
          <p:nvPr/>
        </p:nvSpPr>
        <p:spPr>
          <a:xfrm rot="0">
            <a:off x="1865912" y="5241939"/>
            <a:ext cx="3957767" cy="869950"/>
          </a:xfrm>
          <a:prstGeom prst="rect">
            <a:avLst/>
          </a:prstGeom>
        </p:spPr>
        <p:txBody>
          <a:bodyPr anchor="t" rtlCol="false" tIns="0" lIns="0" bIns="0" rIns="0">
            <a:spAutoFit/>
          </a:bodyPr>
          <a:lstStyle/>
          <a:p>
            <a:pPr algn="ctr">
              <a:lnSpc>
                <a:spcPts val="3499"/>
              </a:lnSpc>
            </a:pPr>
            <a:r>
              <a:rPr lang="en-US" sz="2499" b="true">
                <a:solidFill>
                  <a:srgbClr val="1D1A1B"/>
                </a:solidFill>
                <a:latin typeface="Public Sans Bold"/>
                <a:ea typeface="Public Sans Bold"/>
                <a:cs typeface="Public Sans Bold"/>
                <a:sym typeface="Public Sans Bold"/>
              </a:rPr>
              <a:t>Automate Resume Screening</a:t>
            </a:r>
          </a:p>
        </p:txBody>
      </p:sp>
      <p:sp>
        <p:nvSpPr>
          <p:cNvPr name="TextBox 43" id="43"/>
          <p:cNvSpPr txBox="true"/>
          <p:nvPr/>
        </p:nvSpPr>
        <p:spPr>
          <a:xfrm rot="0">
            <a:off x="7095996" y="6337864"/>
            <a:ext cx="3961499" cy="2473325"/>
          </a:xfrm>
          <a:prstGeom prst="rect">
            <a:avLst/>
          </a:prstGeom>
        </p:spPr>
        <p:txBody>
          <a:bodyPr anchor="t" rtlCol="false" tIns="0" lIns="0" bIns="0" rIns="0">
            <a:spAutoFit/>
          </a:bodyPr>
          <a:lstStyle/>
          <a:p>
            <a:pPr algn="ctr">
              <a:lnSpc>
                <a:spcPts val="2800"/>
              </a:lnSpc>
            </a:pPr>
            <a:r>
              <a:rPr lang="en-US" sz="2000">
                <a:solidFill>
                  <a:srgbClr val="1D1A1B"/>
                </a:solidFill>
                <a:latin typeface="Public Sans"/>
                <a:ea typeface="Public Sans"/>
                <a:cs typeface="Public Sans"/>
                <a:sym typeface="Public Sans"/>
              </a:rPr>
              <a:t>Automatically populate a Microsoft Form with the extracted data, ensuring a seamless and error-free submission process, reducing human involvement in repetitive data entry tasks.</a:t>
            </a:r>
          </a:p>
        </p:txBody>
      </p:sp>
      <p:sp>
        <p:nvSpPr>
          <p:cNvPr name="TextBox 44" id="44"/>
          <p:cNvSpPr txBox="true"/>
          <p:nvPr/>
        </p:nvSpPr>
        <p:spPr>
          <a:xfrm rot="0">
            <a:off x="7097862" y="5241939"/>
            <a:ext cx="3957767" cy="869950"/>
          </a:xfrm>
          <a:prstGeom prst="rect">
            <a:avLst/>
          </a:prstGeom>
        </p:spPr>
        <p:txBody>
          <a:bodyPr anchor="t" rtlCol="false" tIns="0" lIns="0" bIns="0" rIns="0">
            <a:spAutoFit/>
          </a:bodyPr>
          <a:lstStyle/>
          <a:p>
            <a:pPr algn="ctr">
              <a:lnSpc>
                <a:spcPts val="3499"/>
              </a:lnSpc>
            </a:pPr>
            <a:r>
              <a:rPr lang="en-US" sz="2499" b="true">
                <a:solidFill>
                  <a:srgbClr val="1D1A1B"/>
                </a:solidFill>
                <a:latin typeface="Public Sans Bold"/>
                <a:ea typeface="Public Sans Bold"/>
                <a:cs typeface="Public Sans Bold"/>
                <a:sym typeface="Public Sans Bold"/>
              </a:rPr>
              <a:t>Streamline Form Submission</a:t>
            </a:r>
          </a:p>
        </p:txBody>
      </p:sp>
      <p:sp>
        <p:nvSpPr>
          <p:cNvPr name="TextBox 45" id="45"/>
          <p:cNvSpPr txBox="true"/>
          <p:nvPr/>
        </p:nvSpPr>
        <p:spPr>
          <a:xfrm rot="0">
            <a:off x="12327946" y="6337864"/>
            <a:ext cx="3961499" cy="2473325"/>
          </a:xfrm>
          <a:prstGeom prst="rect">
            <a:avLst/>
          </a:prstGeom>
        </p:spPr>
        <p:txBody>
          <a:bodyPr anchor="t" rtlCol="false" tIns="0" lIns="0" bIns="0" rIns="0">
            <a:spAutoFit/>
          </a:bodyPr>
          <a:lstStyle/>
          <a:p>
            <a:pPr algn="ctr">
              <a:lnSpc>
                <a:spcPts val="2800"/>
              </a:lnSpc>
            </a:pPr>
            <a:r>
              <a:rPr lang="en-US" sz="2000">
                <a:solidFill>
                  <a:srgbClr val="1D1A1B"/>
                </a:solidFill>
                <a:latin typeface="Public Sans"/>
                <a:ea typeface="Public Sans"/>
                <a:cs typeface="Public Sans"/>
                <a:sym typeface="Public Sans"/>
              </a:rPr>
              <a:t>Generate daily audit reports that log all processed submissions and errors, providing HR teams with detailed insights into the recruitment process and enabling quick troubleshooting when issues arise.</a:t>
            </a:r>
          </a:p>
        </p:txBody>
      </p:sp>
      <p:sp>
        <p:nvSpPr>
          <p:cNvPr name="TextBox 46" id="46"/>
          <p:cNvSpPr txBox="true"/>
          <p:nvPr/>
        </p:nvSpPr>
        <p:spPr>
          <a:xfrm rot="0">
            <a:off x="12329812" y="5241939"/>
            <a:ext cx="3957767" cy="869950"/>
          </a:xfrm>
          <a:prstGeom prst="rect">
            <a:avLst/>
          </a:prstGeom>
        </p:spPr>
        <p:txBody>
          <a:bodyPr anchor="t" rtlCol="false" tIns="0" lIns="0" bIns="0" rIns="0">
            <a:spAutoFit/>
          </a:bodyPr>
          <a:lstStyle/>
          <a:p>
            <a:pPr algn="ctr">
              <a:lnSpc>
                <a:spcPts val="3499"/>
              </a:lnSpc>
            </a:pPr>
            <a:r>
              <a:rPr lang="en-US" sz="2499" b="true">
                <a:solidFill>
                  <a:srgbClr val="1D1A1B"/>
                </a:solidFill>
                <a:latin typeface="Public Sans Bold"/>
                <a:ea typeface="Public Sans Bold"/>
                <a:cs typeface="Public Sans Bold"/>
                <a:sym typeface="Public Sans Bold"/>
              </a:rPr>
              <a:t>Enhance Tracking and Reporting</a:t>
            </a:r>
          </a:p>
        </p:txBody>
      </p:sp>
      <p:sp>
        <p:nvSpPr>
          <p:cNvPr name="TextBox 47" id="47"/>
          <p:cNvSpPr txBox="true"/>
          <p:nvPr/>
        </p:nvSpPr>
        <p:spPr>
          <a:xfrm rot="0">
            <a:off x="1244600" y="1161733"/>
            <a:ext cx="8610229" cy="1071245"/>
          </a:xfrm>
          <a:prstGeom prst="rect">
            <a:avLst/>
          </a:prstGeom>
        </p:spPr>
        <p:txBody>
          <a:bodyPr anchor="t" rtlCol="false" tIns="0" lIns="0" bIns="0" rIns="0">
            <a:spAutoFit/>
          </a:bodyPr>
          <a:lstStyle/>
          <a:p>
            <a:pPr algn="l">
              <a:lnSpc>
                <a:spcPts val="8499"/>
              </a:lnSpc>
            </a:pPr>
            <a:r>
              <a:rPr lang="en-US" sz="6799" b="true">
                <a:solidFill>
                  <a:srgbClr val="1D1A1B"/>
                </a:solidFill>
                <a:latin typeface="Public Sans Bold"/>
                <a:ea typeface="Public Sans Bold"/>
                <a:cs typeface="Public Sans Bold"/>
                <a:sym typeface="Public Sans Bold"/>
              </a:rPr>
              <a:t>Project Objectives</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0" r="0" b="-18444"/>
            </a:stretch>
          </a:blipFill>
        </p:spPr>
      </p:sp>
      <p:grpSp>
        <p:nvGrpSpPr>
          <p:cNvPr name="Group 3" id="3"/>
          <p:cNvGrpSpPr/>
          <p:nvPr/>
        </p:nvGrpSpPr>
        <p:grpSpPr>
          <a:xfrm rot="-10800000">
            <a:off x="14183347" y="-1362592"/>
            <a:ext cx="5119583" cy="2446670"/>
            <a:chOff x="0" y="0"/>
            <a:chExt cx="1177416" cy="562692"/>
          </a:xfrm>
        </p:grpSpPr>
        <p:sp>
          <p:nvSpPr>
            <p:cNvPr name="Freeform 4" id="4"/>
            <p:cNvSpPr/>
            <p:nvPr/>
          </p:nvSpPr>
          <p:spPr>
            <a:xfrm flipH="false" flipV="false" rot="0">
              <a:off x="0" y="0"/>
              <a:ext cx="1177416" cy="562692"/>
            </a:xfrm>
            <a:custGeom>
              <a:avLst/>
              <a:gdLst/>
              <a:ahLst/>
              <a:cxnLst/>
              <a:rect r="r" b="b" t="t" l="l"/>
              <a:pathLst>
                <a:path h="562692" w="1177416">
                  <a:moveTo>
                    <a:pt x="1177416" y="281346"/>
                  </a:moveTo>
                  <a:lnTo>
                    <a:pt x="974216" y="562692"/>
                  </a:lnTo>
                  <a:lnTo>
                    <a:pt x="203200" y="562692"/>
                  </a:lnTo>
                  <a:lnTo>
                    <a:pt x="0" y="281346"/>
                  </a:lnTo>
                  <a:lnTo>
                    <a:pt x="203200" y="0"/>
                  </a:lnTo>
                  <a:lnTo>
                    <a:pt x="974216" y="0"/>
                  </a:lnTo>
                  <a:lnTo>
                    <a:pt x="1177416" y="281346"/>
                  </a:lnTo>
                  <a:close/>
                </a:path>
              </a:pathLst>
            </a:custGeom>
            <a:solidFill>
              <a:srgbClr val="A10D00"/>
            </a:solidFill>
          </p:spPr>
        </p:sp>
        <p:sp>
          <p:nvSpPr>
            <p:cNvPr name="TextBox 5" id="5"/>
            <p:cNvSpPr txBox="true"/>
            <p:nvPr/>
          </p:nvSpPr>
          <p:spPr>
            <a:xfrm>
              <a:off x="114300" y="-57150"/>
              <a:ext cx="948816" cy="619842"/>
            </a:xfrm>
            <a:prstGeom prst="rect">
              <a:avLst/>
            </a:prstGeom>
          </p:spPr>
          <p:txBody>
            <a:bodyPr anchor="ctr" rtlCol="false" tIns="50800" lIns="50800" bIns="50800" rIns="50800"/>
            <a:lstStyle/>
            <a:p>
              <a:pPr algn="ctr">
                <a:lnSpc>
                  <a:spcPts val="3499"/>
                </a:lnSpc>
              </a:pPr>
            </a:p>
          </p:txBody>
        </p:sp>
      </p:grpSp>
      <p:grpSp>
        <p:nvGrpSpPr>
          <p:cNvPr name="Group 6" id="6"/>
          <p:cNvGrpSpPr/>
          <p:nvPr/>
        </p:nvGrpSpPr>
        <p:grpSpPr>
          <a:xfrm rot="-10800000">
            <a:off x="11533067" y="-624938"/>
            <a:ext cx="5726233" cy="1198000"/>
            <a:chOff x="0" y="0"/>
            <a:chExt cx="3054608" cy="639062"/>
          </a:xfrm>
        </p:grpSpPr>
        <p:sp>
          <p:nvSpPr>
            <p:cNvPr name="Freeform 7" id="7"/>
            <p:cNvSpPr/>
            <p:nvPr/>
          </p:nvSpPr>
          <p:spPr>
            <a:xfrm flipH="false" flipV="false" rot="0">
              <a:off x="0" y="0"/>
              <a:ext cx="3054608" cy="639062"/>
            </a:xfrm>
            <a:custGeom>
              <a:avLst/>
              <a:gdLst/>
              <a:ahLst/>
              <a:cxnLst/>
              <a:rect r="r" b="b" t="t" l="l"/>
              <a:pathLst>
                <a:path h="639062" w="3054608">
                  <a:moveTo>
                    <a:pt x="3054608" y="319531"/>
                  </a:moveTo>
                  <a:lnTo>
                    <a:pt x="2851408" y="639062"/>
                  </a:lnTo>
                  <a:lnTo>
                    <a:pt x="203200" y="639062"/>
                  </a:lnTo>
                  <a:lnTo>
                    <a:pt x="0" y="319531"/>
                  </a:lnTo>
                  <a:lnTo>
                    <a:pt x="203200" y="0"/>
                  </a:lnTo>
                  <a:lnTo>
                    <a:pt x="2851408" y="0"/>
                  </a:lnTo>
                  <a:lnTo>
                    <a:pt x="3054608" y="319531"/>
                  </a:lnTo>
                  <a:close/>
                </a:path>
              </a:pathLst>
            </a:custGeom>
            <a:solidFill>
              <a:srgbClr val="B51F19"/>
            </a:solidFill>
            <a:ln w="57150" cap="sq">
              <a:solidFill>
                <a:srgbClr val="FFFFFF"/>
              </a:solidFill>
              <a:prstDash val="solid"/>
              <a:miter/>
            </a:ln>
          </p:spPr>
        </p:sp>
        <p:sp>
          <p:nvSpPr>
            <p:cNvPr name="TextBox 8" id="8"/>
            <p:cNvSpPr txBox="true"/>
            <p:nvPr/>
          </p:nvSpPr>
          <p:spPr>
            <a:xfrm>
              <a:off x="114300" y="-57150"/>
              <a:ext cx="2826008" cy="696212"/>
            </a:xfrm>
            <a:prstGeom prst="rect">
              <a:avLst/>
            </a:prstGeom>
          </p:spPr>
          <p:txBody>
            <a:bodyPr anchor="ctr" rtlCol="false" tIns="50800" lIns="50800" bIns="50800" rIns="50800"/>
            <a:lstStyle/>
            <a:p>
              <a:pPr algn="ctr">
                <a:lnSpc>
                  <a:spcPts val="3499"/>
                </a:lnSpc>
              </a:pPr>
            </a:p>
          </p:txBody>
        </p:sp>
      </p:grpSp>
      <p:grpSp>
        <p:nvGrpSpPr>
          <p:cNvPr name="Group 9" id="9"/>
          <p:cNvGrpSpPr/>
          <p:nvPr/>
        </p:nvGrpSpPr>
        <p:grpSpPr>
          <a:xfrm rot="0">
            <a:off x="-673113" y="9251081"/>
            <a:ext cx="8799130" cy="2446670"/>
            <a:chOff x="0" y="0"/>
            <a:chExt cx="2023648" cy="562692"/>
          </a:xfrm>
        </p:grpSpPr>
        <p:sp>
          <p:nvSpPr>
            <p:cNvPr name="Freeform 10" id="10"/>
            <p:cNvSpPr/>
            <p:nvPr/>
          </p:nvSpPr>
          <p:spPr>
            <a:xfrm flipH="false" flipV="false" rot="0">
              <a:off x="0" y="0"/>
              <a:ext cx="2023648" cy="562692"/>
            </a:xfrm>
            <a:custGeom>
              <a:avLst/>
              <a:gdLst/>
              <a:ahLst/>
              <a:cxnLst/>
              <a:rect r="r" b="b" t="t" l="l"/>
              <a:pathLst>
                <a:path h="562692" w="2023648">
                  <a:moveTo>
                    <a:pt x="2023648" y="281346"/>
                  </a:moveTo>
                  <a:lnTo>
                    <a:pt x="1820448" y="562692"/>
                  </a:lnTo>
                  <a:lnTo>
                    <a:pt x="203200" y="562692"/>
                  </a:lnTo>
                  <a:lnTo>
                    <a:pt x="0" y="281346"/>
                  </a:lnTo>
                  <a:lnTo>
                    <a:pt x="203200" y="0"/>
                  </a:lnTo>
                  <a:lnTo>
                    <a:pt x="1820448" y="0"/>
                  </a:lnTo>
                  <a:lnTo>
                    <a:pt x="2023648" y="281346"/>
                  </a:lnTo>
                  <a:close/>
                </a:path>
              </a:pathLst>
            </a:custGeom>
            <a:solidFill>
              <a:srgbClr val="B51F19"/>
            </a:solidFill>
          </p:spPr>
        </p:sp>
        <p:sp>
          <p:nvSpPr>
            <p:cNvPr name="TextBox 11" id="11"/>
            <p:cNvSpPr txBox="true"/>
            <p:nvPr/>
          </p:nvSpPr>
          <p:spPr>
            <a:xfrm>
              <a:off x="114300" y="-57150"/>
              <a:ext cx="1795048" cy="619842"/>
            </a:xfrm>
            <a:prstGeom prst="rect">
              <a:avLst/>
            </a:prstGeom>
          </p:spPr>
          <p:txBody>
            <a:bodyPr anchor="ctr" rtlCol="false" tIns="50800" lIns="50800" bIns="50800" rIns="50800"/>
            <a:lstStyle/>
            <a:p>
              <a:pPr algn="ctr">
                <a:lnSpc>
                  <a:spcPts val="3499"/>
                </a:lnSpc>
              </a:pPr>
            </a:p>
          </p:txBody>
        </p:sp>
      </p:grpSp>
      <p:grpSp>
        <p:nvGrpSpPr>
          <p:cNvPr name="Group 12" id="12"/>
          <p:cNvGrpSpPr/>
          <p:nvPr/>
        </p:nvGrpSpPr>
        <p:grpSpPr>
          <a:xfrm rot="0">
            <a:off x="-673113" y="8675100"/>
            <a:ext cx="2673102" cy="1151961"/>
            <a:chOff x="0" y="0"/>
            <a:chExt cx="1482931" cy="639062"/>
          </a:xfrm>
        </p:grpSpPr>
        <p:sp>
          <p:nvSpPr>
            <p:cNvPr name="Freeform 13" id="13"/>
            <p:cNvSpPr/>
            <p:nvPr/>
          </p:nvSpPr>
          <p:spPr>
            <a:xfrm flipH="false" flipV="false" rot="0">
              <a:off x="0" y="0"/>
              <a:ext cx="1482931" cy="639062"/>
            </a:xfrm>
            <a:custGeom>
              <a:avLst/>
              <a:gdLst/>
              <a:ahLst/>
              <a:cxnLst/>
              <a:rect r="r" b="b" t="t" l="l"/>
              <a:pathLst>
                <a:path h="639062" w="1482931">
                  <a:moveTo>
                    <a:pt x="1482931" y="319531"/>
                  </a:moveTo>
                  <a:lnTo>
                    <a:pt x="1279731" y="639062"/>
                  </a:lnTo>
                  <a:lnTo>
                    <a:pt x="203200" y="639062"/>
                  </a:lnTo>
                  <a:lnTo>
                    <a:pt x="0" y="319531"/>
                  </a:lnTo>
                  <a:lnTo>
                    <a:pt x="203200" y="0"/>
                  </a:lnTo>
                  <a:lnTo>
                    <a:pt x="1279731" y="0"/>
                  </a:lnTo>
                  <a:lnTo>
                    <a:pt x="1482931" y="319531"/>
                  </a:lnTo>
                  <a:close/>
                </a:path>
              </a:pathLst>
            </a:custGeom>
            <a:solidFill>
              <a:srgbClr val="A10D00"/>
            </a:solidFill>
            <a:ln w="57150" cap="sq">
              <a:solidFill>
                <a:srgbClr val="FFFFFF"/>
              </a:solidFill>
              <a:prstDash val="solid"/>
              <a:miter/>
            </a:ln>
          </p:spPr>
        </p:sp>
        <p:sp>
          <p:nvSpPr>
            <p:cNvPr name="TextBox 14" id="14"/>
            <p:cNvSpPr txBox="true"/>
            <p:nvPr/>
          </p:nvSpPr>
          <p:spPr>
            <a:xfrm>
              <a:off x="114300" y="-57150"/>
              <a:ext cx="1254331" cy="696212"/>
            </a:xfrm>
            <a:prstGeom prst="rect">
              <a:avLst/>
            </a:prstGeom>
          </p:spPr>
          <p:txBody>
            <a:bodyPr anchor="ctr" rtlCol="false" tIns="50800" lIns="50800" bIns="50800" rIns="50800"/>
            <a:lstStyle/>
            <a:p>
              <a:pPr algn="ctr">
                <a:lnSpc>
                  <a:spcPts val="3499"/>
                </a:lnSpc>
              </a:pPr>
            </a:p>
          </p:txBody>
        </p:sp>
      </p:grpSp>
      <p:sp>
        <p:nvSpPr>
          <p:cNvPr name="TextBox 15" id="15"/>
          <p:cNvSpPr txBox="true"/>
          <p:nvPr/>
        </p:nvSpPr>
        <p:spPr>
          <a:xfrm rot="0">
            <a:off x="1928418" y="252730"/>
            <a:ext cx="6197600" cy="1071245"/>
          </a:xfrm>
          <a:prstGeom prst="rect">
            <a:avLst/>
          </a:prstGeom>
        </p:spPr>
        <p:txBody>
          <a:bodyPr anchor="t" rtlCol="false" tIns="0" lIns="0" bIns="0" rIns="0">
            <a:spAutoFit/>
          </a:bodyPr>
          <a:lstStyle/>
          <a:p>
            <a:pPr algn="l">
              <a:lnSpc>
                <a:spcPts val="8499"/>
              </a:lnSpc>
            </a:pPr>
            <a:r>
              <a:rPr lang="en-US" sz="6799" b="true">
                <a:solidFill>
                  <a:srgbClr val="1D1A1B"/>
                </a:solidFill>
                <a:latin typeface="Public Sans Bold"/>
                <a:ea typeface="Public Sans Bold"/>
                <a:cs typeface="Public Sans Bold"/>
                <a:sym typeface="Public Sans Bold"/>
              </a:rPr>
              <a:t>WorkFlow</a:t>
            </a:r>
          </a:p>
        </p:txBody>
      </p:sp>
      <p:sp>
        <p:nvSpPr>
          <p:cNvPr name="Freeform 16" id="16"/>
          <p:cNvSpPr/>
          <p:nvPr/>
        </p:nvSpPr>
        <p:spPr>
          <a:xfrm flipH="false" flipV="false" rot="5400000">
            <a:off x="-1236229" y="5363890"/>
            <a:ext cx="6249644" cy="15624"/>
          </a:xfrm>
          <a:custGeom>
            <a:avLst/>
            <a:gdLst/>
            <a:ahLst/>
            <a:cxnLst/>
            <a:rect r="r" b="b" t="t" l="l"/>
            <a:pathLst>
              <a:path h="15624" w="6249644">
                <a:moveTo>
                  <a:pt x="0" y="0"/>
                </a:moveTo>
                <a:lnTo>
                  <a:pt x="6249644" y="0"/>
                </a:lnTo>
                <a:lnTo>
                  <a:pt x="6249644" y="15624"/>
                </a:lnTo>
                <a:lnTo>
                  <a:pt x="0" y="1562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7" id="17"/>
          <p:cNvSpPr/>
          <p:nvPr/>
        </p:nvSpPr>
        <p:spPr>
          <a:xfrm flipH="false" flipV="false" rot="0">
            <a:off x="1549917" y="1895475"/>
            <a:ext cx="659624" cy="659624"/>
          </a:xfrm>
          <a:custGeom>
            <a:avLst/>
            <a:gdLst/>
            <a:ahLst/>
            <a:cxnLst/>
            <a:rect r="r" b="b" t="t" l="l"/>
            <a:pathLst>
              <a:path h="659624" w="659624">
                <a:moveTo>
                  <a:pt x="0" y="0"/>
                </a:moveTo>
                <a:lnTo>
                  <a:pt x="659623" y="0"/>
                </a:lnTo>
                <a:lnTo>
                  <a:pt x="659623" y="659624"/>
                </a:lnTo>
                <a:lnTo>
                  <a:pt x="0" y="659624"/>
                </a:lnTo>
                <a:lnTo>
                  <a:pt x="0" y="0"/>
                </a:lnTo>
                <a:close/>
              </a:path>
            </a:pathLst>
          </a:custGeom>
          <a:blipFill>
            <a:blip r:embed="rId5">
              <a:alphaModFix amt="60000"/>
              <a:extLst>
                <a:ext uri="{96DAC541-7B7A-43D3-8B79-37D633B846F1}">
                  <asvg:svgBlip xmlns:asvg="http://schemas.microsoft.com/office/drawing/2016/SVG/main" r:embed="rId6"/>
                </a:ext>
              </a:extLst>
            </a:blip>
            <a:stretch>
              <a:fillRect l="0" t="0" r="0" b="0"/>
            </a:stretch>
          </a:blipFill>
        </p:spPr>
      </p:sp>
      <p:sp>
        <p:nvSpPr>
          <p:cNvPr name="Freeform 18" id="18"/>
          <p:cNvSpPr/>
          <p:nvPr/>
        </p:nvSpPr>
        <p:spPr>
          <a:xfrm flipH="false" flipV="false" rot="0">
            <a:off x="1549917" y="3609975"/>
            <a:ext cx="659624" cy="659624"/>
          </a:xfrm>
          <a:custGeom>
            <a:avLst/>
            <a:gdLst/>
            <a:ahLst/>
            <a:cxnLst/>
            <a:rect r="r" b="b" t="t" l="l"/>
            <a:pathLst>
              <a:path h="659624" w="659624">
                <a:moveTo>
                  <a:pt x="0" y="0"/>
                </a:moveTo>
                <a:lnTo>
                  <a:pt x="659623" y="0"/>
                </a:lnTo>
                <a:lnTo>
                  <a:pt x="659623" y="659624"/>
                </a:lnTo>
                <a:lnTo>
                  <a:pt x="0" y="659624"/>
                </a:lnTo>
                <a:lnTo>
                  <a:pt x="0" y="0"/>
                </a:lnTo>
                <a:close/>
              </a:path>
            </a:pathLst>
          </a:custGeom>
          <a:blipFill>
            <a:blip r:embed="rId5">
              <a:alphaModFix amt="60000"/>
              <a:extLst>
                <a:ext uri="{96DAC541-7B7A-43D3-8B79-37D633B846F1}">
                  <asvg:svgBlip xmlns:asvg="http://schemas.microsoft.com/office/drawing/2016/SVG/main" r:embed="rId6"/>
                </a:ext>
              </a:extLst>
            </a:blip>
            <a:stretch>
              <a:fillRect l="0" t="0" r="0" b="0"/>
            </a:stretch>
          </a:blipFill>
        </p:spPr>
      </p:sp>
      <p:sp>
        <p:nvSpPr>
          <p:cNvPr name="Freeform 19" id="19"/>
          <p:cNvSpPr/>
          <p:nvPr/>
        </p:nvSpPr>
        <p:spPr>
          <a:xfrm flipH="false" flipV="false" rot="0">
            <a:off x="1549917" y="5324475"/>
            <a:ext cx="659624" cy="659624"/>
          </a:xfrm>
          <a:custGeom>
            <a:avLst/>
            <a:gdLst/>
            <a:ahLst/>
            <a:cxnLst/>
            <a:rect r="r" b="b" t="t" l="l"/>
            <a:pathLst>
              <a:path h="659624" w="659624">
                <a:moveTo>
                  <a:pt x="0" y="0"/>
                </a:moveTo>
                <a:lnTo>
                  <a:pt x="659623" y="0"/>
                </a:lnTo>
                <a:lnTo>
                  <a:pt x="659623" y="659624"/>
                </a:lnTo>
                <a:lnTo>
                  <a:pt x="0" y="659624"/>
                </a:lnTo>
                <a:lnTo>
                  <a:pt x="0" y="0"/>
                </a:lnTo>
                <a:close/>
              </a:path>
            </a:pathLst>
          </a:custGeom>
          <a:blipFill>
            <a:blip r:embed="rId5">
              <a:alphaModFix amt="60000"/>
              <a:extLst>
                <a:ext uri="{96DAC541-7B7A-43D3-8B79-37D633B846F1}">
                  <asvg:svgBlip xmlns:asvg="http://schemas.microsoft.com/office/drawing/2016/SVG/main" r:embed="rId6"/>
                </a:ext>
              </a:extLst>
            </a:blip>
            <a:stretch>
              <a:fillRect l="0" t="0" r="0" b="0"/>
            </a:stretch>
          </a:blipFill>
        </p:spPr>
      </p:sp>
      <p:sp>
        <p:nvSpPr>
          <p:cNvPr name="Freeform 20" id="20"/>
          <p:cNvSpPr/>
          <p:nvPr/>
        </p:nvSpPr>
        <p:spPr>
          <a:xfrm flipH="false" flipV="false" rot="0">
            <a:off x="1549917" y="7038975"/>
            <a:ext cx="659624" cy="659624"/>
          </a:xfrm>
          <a:custGeom>
            <a:avLst/>
            <a:gdLst/>
            <a:ahLst/>
            <a:cxnLst/>
            <a:rect r="r" b="b" t="t" l="l"/>
            <a:pathLst>
              <a:path h="659624" w="659624">
                <a:moveTo>
                  <a:pt x="0" y="0"/>
                </a:moveTo>
                <a:lnTo>
                  <a:pt x="659623" y="0"/>
                </a:lnTo>
                <a:lnTo>
                  <a:pt x="659623" y="659624"/>
                </a:lnTo>
                <a:lnTo>
                  <a:pt x="0" y="659624"/>
                </a:lnTo>
                <a:lnTo>
                  <a:pt x="0" y="0"/>
                </a:lnTo>
                <a:close/>
              </a:path>
            </a:pathLst>
          </a:custGeom>
          <a:blipFill>
            <a:blip r:embed="rId5">
              <a:alphaModFix amt="60000"/>
              <a:extLst>
                <a:ext uri="{96DAC541-7B7A-43D3-8B79-37D633B846F1}">
                  <asvg:svgBlip xmlns:asvg="http://schemas.microsoft.com/office/drawing/2016/SVG/main" r:embed="rId6"/>
                </a:ext>
              </a:extLst>
            </a:blip>
            <a:stretch>
              <a:fillRect l="0" t="0" r="0" b="0"/>
            </a:stretch>
          </a:blipFill>
        </p:spPr>
      </p:sp>
      <p:grpSp>
        <p:nvGrpSpPr>
          <p:cNvPr name="Group 21" id="21"/>
          <p:cNvGrpSpPr/>
          <p:nvPr/>
        </p:nvGrpSpPr>
        <p:grpSpPr>
          <a:xfrm rot="0">
            <a:off x="1634375" y="1949572"/>
            <a:ext cx="490708" cy="490708"/>
            <a:chOff x="0" y="0"/>
            <a:chExt cx="812800" cy="812800"/>
          </a:xfrm>
        </p:grpSpPr>
        <p:sp>
          <p:nvSpPr>
            <p:cNvPr name="Freeform 22" id="2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10D00"/>
            </a:solidFill>
            <a:ln w="57150" cap="sq">
              <a:solidFill>
                <a:srgbClr val="FFFFFF"/>
              </a:solidFill>
              <a:prstDash val="solid"/>
              <a:miter/>
            </a:ln>
          </p:spPr>
        </p:sp>
        <p:sp>
          <p:nvSpPr>
            <p:cNvPr name="TextBox 23" id="23"/>
            <p:cNvSpPr txBox="true"/>
            <p:nvPr/>
          </p:nvSpPr>
          <p:spPr>
            <a:xfrm>
              <a:off x="76200" y="19050"/>
              <a:ext cx="660400" cy="717550"/>
            </a:xfrm>
            <a:prstGeom prst="rect">
              <a:avLst/>
            </a:prstGeom>
          </p:spPr>
          <p:txBody>
            <a:bodyPr anchor="ctr" rtlCol="false" tIns="50800" lIns="50800" bIns="50800" rIns="50800"/>
            <a:lstStyle/>
            <a:p>
              <a:pPr algn="ctr">
                <a:lnSpc>
                  <a:spcPts val="3499"/>
                </a:lnSpc>
              </a:pPr>
            </a:p>
          </p:txBody>
        </p:sp>
      </p:grpSp>
      <p:grpSp>
        <p:nvGrpSpPr>
          <p:cNvPr name="Group 24" id="24"/>
          <p:cNvGrpSpPr/>
          <p:nvPr/>
        </p:nvGrpSpPr>
        <p:grpSpPr>
          <a:xfrm rot="0">
            <a:off x="1634375" y="3664072"/>
            <a:ext cx="490708" cy="490708"/>
            <a:chOff x="0" y="0"/>
            <a:chExt cx="812800" cy="812800"/>
          </a:xfrm>
        </p:grpSpPr>
        <p:sp>
          <p:nvSpPr>
            <p:cNvPr name="Freeform 25" id="2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51F19"/>
            </a:solidFill>
            <a:ln w="57150" cap="sq">
              <a:solidFill>
                <a:srgbClr val="FFFFFF"/>
              </a:solidFill>
              <a:prstDash val="solid"/>
              <a:miter/>
            </a:ln>
          </p:spPr>
        </p:sp>
        <p:sp>
          <p:nvSpPr>
            <p:cNvPr name="TextBox 26" id="26"/>
            <p:cNvSpPr txBox="true"/>
            <p:nvPr/>
          </p:nvSpPr>
          <p:spPr>
            <a:xfrm>
              <a:off x="76200" y="19050"/>
              <a:ext cx="660400" cy="717550"/>
            </a:xfrm>
            <a:prstGeom prst="rect">
              <a:avLst/>
            </a:prstGeom>
          </p:spPr>
          <p:txBody>
            <a:bodyPr anchor="ctr" rtlCol="false" tIns="50800" lIns="50800" bIns="50800" rIns="50800"/>
            <a:lstStyle/>
            <a:p>
              <a:pPr algn="ctr">
                <a:lnSpc>
                  <a:spcPts val="3499"/>
                </a:lnSpc>
              </a:pPr>
            </a:p>
          </p:txBody>
        </p:sp>
      </p:grpSp>
      <p:grpSp>
        <p:nvGrpSpPr>
          <p:cNvPr name="Group 27" id="27"/>
          <p:cNvGrpSpPr/>
          <p:nvPr/>
        </p:nvGrpSpPr>
        <p:grpSpPr>
          <a:xfrm rot="0">
            <a:off x="1634375" y="5378572"/>
            <a:ext cx="490708" cy="490708"/>
            <a:chOff x="0" y="0"/>
            <a:chExt cx="812800" cy="812800"/>
          </a:xfrm>
        </p:grpSpPr>
        <p:sp>
          <p:nvSpPr>
            <p:cNvPr name="Freeform 28" id="2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92B26"/>
            </a:solidFill>
            <a:ln w="57150" cap="sq">
              <a:solidFill>
                <a:srgbClr val="FFFFFF"/>
              </a:solidFill>
              <a:prstDash val="solid"/>
              <a:miter/>
            </a:ln>
          </p:spPr>
        </p:sp>
        <p:sp>
          <p:nvSpPr>
            <p:cNvPr name="TextBox 29" id="29"/>
            <p:cNvSpPr txBox="true"/>
            <p:nvPr/>
          </p:nvSpPr>
          <p:spPr>
            <a:xfrm>
              <a:off x="76200" y="19050"/>
              <a:ext cx="660400" cy="717550"/>
            </a:xfrm>
            <a:prstGeom prst="rect">
              <a:avLst/>
            </a:prstGeom>
          </p:spPr>
          <p:txBody>
            <a:bodyPr anchor="ctr" rtlCol="false" tIns="50800" lIns="50800" bIns="50800" rIns="50800"/>
            <a:lstStyle/>
            <a:p>
              <a:pPr algn="ctr">
                <a:lnSpc>
                  <a:spcPts val="3499"/>
                </a:lnSpc>
              </a:pPr>
            </a:p>
          </p:txBody>
        </p:sp>
      </p:grpSp>
      <p:grpSp>
        <p:nvGrpSpPr>
          <p:cNvPr name="Group 30" id="30"/>
          <p:cNvGrpSpPr/>
          <p:nvPr/>
        </p:nvGrpSpPr>
        <p:grpSpPr>
          <a:xfrm rot="0">
            <a:off x="1634375" y="7093072"/>
            <a:ext cx="490708" cy="490708"/>
            <a:chOff x="0" y="0"/>
            <a:chExt cx="812800" cy="812800"/>
          </a:xfrm>
        </p:grpSpPr>
        <p:sp>
          <p:nvSpPr>
            <p:cNvPr name="Freeform 31" id="3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D3733"/>
            </a:solidFill>
            <a:ln w="57150" cap="sq">
              <a:solidFill>
                <a:srgbClr val="FFFFFF"/>
              </a:solidFill>
              <a:prstDash val="solid"/>
              <a:miter/>
            </a:ln>
          </p:spPr>
        </p:sp>
        <p:sp>
          <p:nvSpPr>
            <p:cNvPr name="TextBox 32" id="32"/>
            <p:cNvSpPr txBox="true"/>
            <p:nvPr/>
          </p:nvSpPr>
          <p:spPr>
            <a:xfrm>
              <a:off x="76200" y="19050"/>
              <a:ext cx="660400" cy="717550"/>
            </a:xfrm>
            <a:prstGeom prst="rect">
              <a:avLst/>
            </a:prstGeom>
          </p:spPr>
          <p:txBody>
            <a:bodyPr anchor="ctr" rtlCol="false" tIns="50800" lIns="50800" bIns="50800" rIns="50800"/>
            <a:lstStyle/>
            <a:p>
              <a:pPr algn="ctr">
                <a:lnSpc>
                  <a:spcPts val="3499"/>
                </a:lnSpc>
              </a:pPr>
            </a:p>
          </p:txBody>
        </p:sp>
      </p:grpSp>
      <p:sp>
        <p:nvSpPr>
          <p:cNvPr name="TextBox 33" id="33"/>
          <p:cNvSpPr txBox="true"/>
          <p:nvPr/>
        </p:nvSpPr>
        <p:spPr>
          <a:xfrm rot="0">
            <a:off x="2747658" y="2469598"/>
            <a:ext cx="6898061" cy="711200"/>
          </a:xfrm>
          <a:prstGeom prst="rect">
            <a:avLst/>
          </a:prstGeom>
        </p:spPr>
        <p:txBody>
          <a:bodyPr anchor="t" rtlCol="false" tIns="0" lIns="0" bIns="0" rIns="0">
            <a:spAutoFit/>
          </a:bodyPr>
          <a:lstStyle/>
          <a:p>
            <a:pPr algn="l">
              <a:lnSpc>
                <a:spcPts val="2800"/>
              </a:lnSpc>
            </a:pPr>
            <a:r>
              <a:rPr lang="en-US" sz="2000">
                <a:solidFill>
                  <a:srgbClr val="1D1A1B"/>
                </a:solidFill>
                <a:latin typeface="Public Sans"/>
                <a:ea typeface="Public Sans"/>
                <a:cs typeface="Public Sans"/>
                <a:sym typeface="Public Sans"/>
              </a:rPr>
              <a:t>The bot fetches emails from a designated inbox and filters emails based on the subject line “STGi | New Hire(s).”</a:t>
            </a:r>
          </a:p>
        </p:txBody>
      </p:sp>
      <p:sp>
        <p:nvSpPr>
          <p:cNvPr name="TextBox 34" id="34"/>
          <p:cNvSpPr txBox="true"/>
          <p:nvPr/>
        </p:nvSpPr>
        <p:spPr>
          <a:xfrm rot="0">
            <a:off x="2747658" y="4184098"/>
            <a:ext cx="6148223" cy="711200"/>
          </a:xfrm>
          <a:prstGeom prst="rect">
            <a:avLst/>
          </a:prstGeom>
        </p:spPr>
        <p:txBody>
          <a:bodyPr anchor="t" rtlCol="false" tIns="0" lIns="0" bIns="0" rIns="0">
            <a:spAutoFit/>
          </a:bodyPr>
          <a:lstStyle/>
          <a:p>
            <a:pPr algn="l">
              <a:lnSpc>
                <a:spcPts val="2800"/>
              </a:lnSpc>
            </a:pPr>
            <a:r>
              <a:rPr lang="en-US" sz="2000">
                <a:solidFill>
                  <a:srgbClr val="1D1A1B"/>
                </a:solidFill>
                <a:latin typeface="Public Sans"/>
                <a:ea typeface="Public Sans"/>
                <a:cs typeface="Public Sans"/>
                <a:sym typeface="Public Sans"/>
              </a:rPr>
              <a:t>Download PDF attachments from the filtered emails and store them in a folder for processing.</a:t>
            </a:r>
          </a:p>
        </p:txBody>
      </p:sp>
      <p:sp>
        <p:nvSpPr>
          <p:cNvPr name="TextBox 35" id="35"/>
          <p:cNvSpPr txBox="true"/>
          <p:nvPr/>
        </p:nvSpPr>
        <p:spPr>
          <a:xfrm rot="0">
            <a:off x="2747658" y="1950451"/>
            <a:ext cx="4583488" cy="431800"/>
          </a:xfrm>
          <a:prstGeom prst="rect">
            <a:avLst/>
          </a:prstGeom>
        </p:spPr>
        <p:txBody>
          <a:bodyPr anchor="t" rtlCol="false" tIns="0" lIns="0" bIns="0" rIns="0">
            <a:spAutoFit/>
          </a:bodyPr>
          <a:lstStyle/>
          <a:p>
            <a:pPr algn="l">
              <a:lnSpc>
                <a:spcPts val="3499"/>
              </a:lnSpc>
            </a:pPr>
            <a:r>
              <a:rPr lang="en-US" sz="2499" b="true">
                <a:solidFill>
                  <a:srgbClr val="1D1A1B"/>
                </a:solidFill>
                <a:latin typeface="Public Sans Bold"/>
                <a:ea typeface="Public Sans Bold"/>
                <a:cs typeface="Public Sans Bold"/>
                <a:sym typeface="Public Sans Bold"/>
              </a:rPr>
              <a:t>Email Fetching</a:t>
            </a:r>
          </a:p>
        </p:txBody>
      </p:sp>
      <p:sp>
        <p:nvSpPr>
          <p:cNvPr name="TextBox 36" id="36"/>
          <p:cNvSpPr txBox="true"/>
          <p:nvPr/>
        </p:nvSpPr>
        <p:spPr>
          <a:xfrm rot="0">
            <a:off x="2747658" y="3664951"/>
            <a:ext cx="4583488" cy="431800"/>
          </a:xfrm>
          <a:prstGeom prst="rect">
            <a:avLst/>
          </a:prstGeom>
        </p:spPr>
        <p:txBody>
          <a:bodyPr anchor="t" rtlCol="false" tIns="0" lIns="0" bIns="0" rIns="0">
            <a:spAutoFit/>
          </a:bodyPr>
          <a:lstStyle/>
          <a:p>
            <a:pPr algn="l">
              <a:lnSpc>
                <a:spcPts val="3499"/>
              </a:lnSpc>
            </a:pPr>
            <a:r>
              <a:rPr lang="en-US" sz="2499" b="true">
                <a:solidFill>
                  <a:srgbClr val="1D1A1B"/>
                </a:solidFill>
                <a:latin typeface="Public Sans Bold"/>
                <a:ea typeface="Public Sans Bold"/>
                <a:cs typeface="Public Sans Bold"/>
                <a:sym typeface="Public Sans Bold"/>
              </a:rPr>
              <a:t>PDF Attachment Download</a:t>
            </a:r>
          </a:p>
        </p:txBody>
      </p:sp>
      <p:sp>
        <p:nvSpPr>
          <p:cNvPr name="TextBox 37" id="37"/>
          <p:cNvSpPr txBox="true"/>
          <p:nvPr/>
        </p:nvSpPr>
        <p:spPr>
          <a:xfrm rot="0">
            <a:off x="2747658" y="5898598"/>
            <a:ext cx="6148223" cy="711200"/>
          </a:xfrm>
          <a:prstGeom prst="rect">
            <a:avLst/>
          </a:prstGeom>
        </p:spPr>
        <p:txBody>
          <a:bodyPr anchor="t" rtlCol="false" tIns="0" lIns="0" bIns="0" rIns="0">
            <a:spAutoFit/>
          </a:bodyPr>
          <a:lstStyle/>
          <a:p>
            <a:pPr algn="l">
              <a:lnSpc>
                <a:spcPts val="2800"/>
              </a:lnSpc>
            </a:pPr>
            <a:r>
              <a:rPr lang="en-US" sz="2000">
                <a:solidFill>
                  <a:srgbClr val="1D1A1B"/>
                </a:solidFill>
                <a:latin typeface="Public Sans"/>
                <a:ea typeface="Public Sans"/>
                <a:cs typeface="Public Sans"/>
                <a:sym typeface="Public Sans"/>
              </a:rPr>
              <a:t>Use RPA tools to extract key candidate details (e.g., name, skills, experience) from the PDFs.</a:t>
            </a:r>
          </a:p>
        </p:txBody>
      </p:sp>
      <p:sp>
        <p:nvSpPr>
          <p:cNvPr name="TextBox 38" id="38"/>
          <p:cNvSpPr txBox="true"/>
          <p:nvPr/>
        </p:nvSpPr>
        <p:spPr>
          <a:xfrm rot="0">
            <a:off x="2747658" y="5379451"/>
            <a:ext cx="4583488" cy="431800"/>
          </a:xfrm>
          <a:prstGeom prst="rect">
            <a:avLst/>
          </a:prstGeom>
        </p:spPr>
        <p:txBody>
          <a:bodyPr anchor="t" rtlCol="false" tIns="0" lIns="0" bIns="0" rIns="0">
            <a:spAutoFit/>
          </a:bodyPr>
          <a:lstStyle/>
          <a:p>
            <a:pPr algn="l">
              <a:lnSpc>
                <a:spcPts val="3499"/>
              </a:lnSpc>
            </a:pPr>
            <a:r>
              <a:rPr lang="en-US" sz="2499" b="true">
                <a:solidFill>
                  <a:srgbClr val="1D1A1B"/>
                </a:solidFill>
                <a:latin typeface="Public Sans Bold"/>
                <a:ea typeface="Public Sans Bold"/>
                <a:cs typeface="Public Sans Bold"/>
                <a:sym typeface="Public Sans Bold"/>
              </a:rPr>
              <a:t>Data Extraction</a:t>
            </a:r>
          </a:p>
        </p:txBody>
      </p:sp>
      <p:sp>
        <p:nvSpPr>
          <p:cNvPr name="TextBox 39" id="39"/>
          <p:cNvSpPr txBox="true"/>
          <p:nvPr/>
        </p:nvSpPr>
        <p:spPr>
          <a:xfrm rot="0">
            <a:off x="2747658" y="7611476"/>
            <a:ext cx="6148223" cy="1063625"/>
          </a:xfrm>
          <a:prstGeom prst="rect">
            <a:avLst/>
          </a:prstGeom>
        </p:spPr>
        <p:txBody>
          <a:bodyPr anchor="t" rtlCol="false" tIns="0" lIns="0" bIns="0" rIns="0">
            <a:spAutoFit/>
          </a:bodyPr>
          <a:lstStyle/>
          <a:p>
            <a:pPr algn="l">
              <a:lnSpc>
                <a:spcPts val="2800"/>
              </a:lnSpc>
            </a:pPr>
            <a:r>
              <a:rPr lang="en-US" sz="2000">
                <a:solidFill>
                  <a:srgbClr val="1D1A1B"/>
                </a:solidFill>
                <a:latin typeface="Public Sans"/>
                <a:ea typeface="Public Sans"/>
                <a:cs typeface="Public Sans"/>
                <a:sym typeface="Public Sans"/>
              </a:rPr>
              <a:t>Automatically populate the Microsoft Form with the extracted details, ensuring accurate data input with minimal human intervention.</a:t>
            </a:r>
          </a:p>
        </p:txBody>
      </p:sp>
      <p:sp>
        <p:nvSpPr>
          <p:cNvPr name="TextBox 40" id="40"/>
          <p:cNvSpPr txBox="true"/>
          <p:nvPr/>
        </p:nvSpPr>
        <p:spPr>
          <a:xfrm rot="0">
            <a:off x="2747658" y="7093951"/>
            <a:ext cx="4250845" cy="431800"/>
          </a:xfrm>
          <a:prstGeom prst="rect">
            <a:avLst/>
          </a:prstGeom>
        </p:spPr>
        <p:txBody>
          <a:bodyPr anchor="t" rtlCol="false" tIns="0" lIns="0" bIns="0" rIns="0">
            <a:spAutoFit/>
          </a:bodyPr>
          <a:lstStyle/>
          <a:p>
            <a:pPr algn="l">
              <a:lnSpc>
                <a:spcPts val="3499"/>
              </a:lnSpc>
            </a:pPr>
            <a:r>
              <a:rPr lang="en-US" sz="2499" b="true">
                <a:solidFill>
                  <a:srgbClr val="1D1A1B"/>
                </a:solidFill>
                <a:latin typeface="Public Sans Bold"/>
                <a:ea typeface="Public Sans Bold"/>
                <a:cs typeface="Public Sans Bold"/>
                <a:sym typeface="Public Sans Bold"/>
              </a:rPr>
              <a:t>Microsoft Form Submission</a:t>
            </a:r>
          </a:p>
        </p:txBody>
      </p:sp>
      <p:sp>
        <p:nvSpPr>
          <p:cNvPr name="Freeform 41" id="41"/>
          <p:cNvSpPr/>
          <p:nvPr/>
        </p:nvSpPr>
        <p:spPr>
          <a:xfrm flipH="false" flipV="false" rot="0">
            <a:off x="-936887" y="178564"/>
            <a:ext cx="1336551" cy="905513"/>
          </a:xfrm>
          <a:custGeom>
            <a:avLst/>
            <a:gdLst/>
            <a:ahLst/>
            <a:cxnLst/>
            <a:rect r="r" b="b" t="t" l="l"/>
            <a:pathLst>
              <a:path h="905513" w="1336551">
                <a:moveTo>
                  <a:pt x="0" y="0"/>
                </a:moveTo>
                <a:lnTo>
                  <a:pt x="1336551" y="0"/>
                </a:lnTo>
                <a:lnTo>
                  <a:pt x="1336551" y="905514"/>
                </a:lnTo>
                <a:lnTo>
                  <a:pt x="0" y="90551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42" id="42"/>
          <p:cNvSpPr/>
          <p:nvPr/>
        </p:nvSpPr>
        <p:spPr>
          <a:xfrm flipH="false" flipV="false" rot="0">
            <a:off x="17083802" y="-1709864"/>
            <a:ext cx="3098800" cy="2738564"/>
          </a:xfrm>
          <a:custGeom>
            <a:avLst/>
            <a:gdLst/>
            <a:ahLst/>
            <a:cxnLst/>
            <a:rect r="r" b="b" t="t" l="l"/>
            <a:pathLst>
              <a:path h="2738564" w="3098800">
                <a:moveTo>
                  <a:pt x="0" y="0"/>
                </a:moveTo>
                <a:lnTo>
                  <a:pt x="3098800" y="0"/>
                </a:lnTo>
                <a:lnTo>
                  <a:pt x="3098800" y="2738564"/>
                </a:lnTo>
                <a:lnTo>
                  <a:pt x="0" y="273856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43" id="43"/>
          <p:cNvSpPr/>
          <p:nvPr/>
        </p:nvSpPr>
        <p:spPr>
          <a:xfrm flipH="false" flipV="false" rot="0">
            <a:off x="17942798" y="-3419992"/>
            <a:ext cx="1992249" cy="4114800"/>
          </a:xfrm>
          <a:custGeom>
            <a:avLst/>
            <a:gdLst/>
            <a:ahLst/>
            <a:cxnLst/>
            <a:rect r="r" b="b" t="t" l="l"/>
            <a:pathLst>
              <a:path h="4114800" w="1992249">
                <a:moveTo>
                  <a:pt x="0" y="0"/>
                </a:moveTo>
                <a:lnTo>
                  <a:pt x="1992249" y="0"/>
                </a:lnTo>
                <a:lnTo>
                  <a:pt x="1992249"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44" id="44"/>
          <p:cNvSpPr/>
          <p:nvPr/>
        </p:nvSpPr>
        <p:spPr>
          <a:xfrm flipH="false" flipV="false" rot="0">
            <a:off x="10145339" y="10018463"/>
            <a:ext cx="10873692" cy="1293159"/>
          </a:xfrm>
          <a:custGeom>
            <a:avLst/>
            <a:gdLst/>
            <a:ahLst/>
            <a:cxnLst/>
            <a:rect r="r" b="b" t="t" l="l"/>
            <a:pathLst>
              <a:path h="1293159" w="10873692">
                <a:moveTo>
                  <a:pt x="0" y="0"/>
                </a:moveTo>
                <a:lnTo>
                  <a:pt x="10873692" y="0"/>
                </a:lnTo>
                <a:lnTo>
                  <a:pt x="10873692" y="1293159"/>
                </a:lnTo>
                <a:lnTo>
                  <a:pt x="0" y="1293159"/>
                </a:lnTo>
                <a:lnTo>
                  <a:pt x="0" y="0"/>
                </a:lnTo>
                <a:close/>
              </a:path>
            </a:pathLst>
          </a:custGeom>
          <a:blipFill>
            <a:blip r:embed="rId13">
              <a:extLst>
                <a:ext uri="{96DAC541-7B7A-43D3-8B79-37D633B846F1}">
                  <asvg:svgBlip xmlns:asvg="http://schemas.microsoft.com/office/drawing/2016/SVG/main" r:embed="rId14"/>
                </a:ext>
              </a:extLst>
            </a:blip>
            <a:stretch>
              <a:fillRect l="0" t="-561128" r="0" b="0"/>
            </a:stretch>
          </a:blipFill>
        </p:spPr>
      </p:sp>
      <p:sp>
        <p:nvSpPr>
          <p:cNvPr name="Freeform 45" id="45"/>
          <p:cNvSpPr/>
          <p:nvPr/>
        </p:nvSpPr>
        <p:spPr>
          <a:xfrm flipH="true" flipV="false" rot="0">
            <a:off x="17043400" y="8777238"/>
            <a:ext cx="1752990" cy="1509762"/>
          </a:xfrm>
          <a:custGeom>
            <a:avLst/>
            <a:gdLst/>
            <a:ahLst/>
            <a:cxnLst/>
            <a:rect r="r" b="b" t="t" l="l"/>
            <a:pathLst>
              <a:path h="1509762" w="1752990">
                <a:moveTo>
                  <a:pt x="1752990" y="0"/>
                </a:moveTo>
                <a:lnTo>
                  <a:pt x="0" y="0"/>
                </a:lnTo>
                <a:lnTo>
                  <a:pt x="0" y="1509762"/>
                </a:lnTo>
                <a:lnTo>
                  <a:pt x="1752990" y="1509762"/>
                </a:lnTo>
                <a:lnTo>
                  <a:pt x="175299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46" id="46"/>
          <p:cNvSpPr/>
          <p:nvPr/>
        </p:nvSpPr>
        <p:spPr>
          <a:xfrm flipH="false" flipV="false" rot="5400000">
            <a:off x="15997763" y="6993223"/>
            <a:ext cx="2172079" cy="690405"/>
          </a:xfrm>
          <a:custGeom>
            <a:avLst/>
            <a:gdLst/>
            <a:ahLst/>
            <a:cxnLst/>
            <a:rect r="r" b="b" t="t" l="l"/>
            <a:pathLst>
              <a:path h="690405" w="2172079">
                <a:moveTo>
                  <a:pt x="0" y="0"/>
                </a:moveTo>
                <a:lnTo>
                  <a:pt x="2172079" y="0"/>
                </a:lnTo>
                <a:lnTo>
                  <a:pt x="2172079" y="690405"/>
                </a:lnTo>
                <a:lnTo>
                  <a:pt x="0" y="690405"/>
                </a:lnTo>
                <a:lnTo>
                  <a:pt x="0" y="0"/>
                </a:lnTo>
                <a:close/>
              </a:path>
            </a:pathLst>
          </a:custGeom>
          <a:blipFill>
            <a:blip r:embed="rId17">
              <a:extLst>
                <a:ext uri="{96DAC541-7B7A-43D3-8B79-37D633B846F1}">
                  <asvg:svgBlip xmlns:asvg="http://schemas.microsoft.com/office/drawing/2016/SVG/main" r:embed="rId18"/>
                </a:ext>
              </a:extLst>
            </a:blip>
            <a:stretch>
              <a:fillRect l="0" t="-23484" r="0" b="0"/>
            </a:stretch>
          </a:blipFill>
        </p:spPr>
      </p:sp>
      <p:sp>
        <p:nvSpPr>
          <p:cNvPr name="Freeform 47" id="47"/>
          <p:cNvSpPr/>
          <p:nvPr/>
        </p:nvSpPr>
        <p:spPr>
          <a:xfrm flipH="false" flipV="false" rot="5400000">
            <a:off x="7478698" y="5174128"/>
            <a:ext cx="6249644" cy="15624"/>
          </a:xfrm>
          <a:custGeom>
            <a:avLst/>
            <a:gdLst/>
            <a:ahLst/>
            <a:cxnLst/>
            <a:rect r="r" b="b" t="t" l="l"/>
            <a:pathLst>
              <a:path h="15624" w="6249644">
                <a:moveTo>
                  <a:pt x="0" y="0"/>
                </a:moveTo>
                <a:lnTo>
                  <a:pt x="6249644" y="0"/>
                </a:lnTo>
                <a:lnTo>
                  <a:pt x="6249644" y="15625"/>
                </a:lnTo>
                <a:lnTo>
                  <a:pt x="0" y="1562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8" id="48"/>
          <p:cNvSpPr/>
          <p:nvPr/>
        </p:nvSpPr>
        <p:spPr>
          <a:xfrm flipH="false" flipV="false" rot="0">
            <a:off x="10264844" y="1886964"/>
            <a:ext cx="659624" cy="659624"/>
          </a:xfrm>
          <a:custGeom>
            <a:avLst/>
            <a:gdLst/>
            <a:ahLst/>
            <a:cxnLst/>
            <a:rect r="r" b="b" t="t" l="l"/>
            <a:pathLst>
              <a:path h="659624" w="659624">
                <a:moveTo>
                  <a:pt x="0" y="0"/>
                </a:moveTo>
                <a:lnTo>
                  <a:pt x="659624" y="0"/>
                </a:lnTo>
                <a:lnTo>
                  <a:pt x="659624" y="659624"/>
                </a:lnTo>
                <a:lnTo>
                  <a:pt x="0" y="659624"/>
                </a:lnTo>
                <a:lnTo>
                  <a:pt x="0" y="0"/>
                </a:lnTo>
                <a:close/>
              </a:path>
            </a:pathLst>
          </a:custGeom>
          <a:blipFill>
            <a:blip r:embed="rId5">
              <a:alphaModFix amt="60000"/>
              <a:extLst>
                <a:ext uri="{96DAC541-7B7A-43D3-8B79-37D633B846F1}">
                  <asvg:svgBlip xmlns:asvg="http://schemas.microsoft.com/office/drawing/2016/SVG/main" r:embed="rId6"/>
                </a:ext>
              </a:extLst>
            </a:blip>
            <a:stretch>
              <a:fillRect l="0" t="0" r="0" b="0"/>
            </a:stretch>
          </a:blipFill>
        </p:spPr>
      </p:sp>
      <p:sp>
        <p:nvSpPr>
          <p:cNvPr name="Freeform 49" id="49"/>
          <p:cNvSpPr/>
          <p:nvPr/>
        </p:nvSpPr>
        <p:spPr>
          <a:xfrm flipH="false" flipV="false" rot="0">
            <a:off x="10264844" y="3601464"/>
            <a:ext cx="659624" cy="659624"/>
          </a:xfrm>
          <a:custGeom>
            <a:avLst/>
            <a:gdLst/>
            <a:ahLst/>
            <a:cxnLst/>
            <a:rect r="r" b="b" t="t" l="l"/>
            <a:pathLst>
              <a:path h="659624" w="659624">
                <a:moveTo>
                  <a:pt x="0" y="0"/>
                </a:moveTo>
                <a:lnTo>
                  <a:pt x="659624" y="0"/>
                </a:lnTo>
                <a:lnTo>
                  <a:pt x="659624" y="659624"/>
                </a:lnTo>
                <a:lnTo>
                  <a:pt x="0" y="659624"/>
                </a:lnTo>
                <a:lnTo>
                  <a:pt x="0" y="0"/>
                </a:lnTo>
                <a:close/>
              </a:path>
            </a:pathLst>
          </a:custGeom>
          <a:blipFill>
            <a:blip r:embed="rId5">
              <a:alphaModFix amt="60000"/>
              <a:extLst>
                <a:ext uri="{96DAC541-7B7A-43D3-8B79-37D633B846F1}">
                  <asvg:svgBlip xmlns:asvg="http://schemas.microsoft.com/office/drawing/2016/SVG/main" r:embed="rId6"/>
                </a:ext>
              </a:extLst>
            </a:blip>
            <a:stretch>
              <a:fillRect l="0" t="0" r="0" b="0"/>
            </a:stretch>
          </a:blipFill>
        </p:spPr>
      </p:sp>
      <p:grpSp>
        <p:nvGrpSpPr>
          <p:cNvPr name="Group 50" id="50"/>
          <p:cNvGrpSpPr/>
          <p:nvPr/>
        </p:nvGrpSpPr>
        <p:grpSpPr>
          <a:xfrm rot="0">
            <a:off x="10349302" y="1941061"/>
            <a:ext cx="490708" cy="490708"/>
            <a:chOff x="0" y="0"/>
            <a:chExt cx="812800" cy="812800"/>
          </a:xfrm>
        </p:grpSpPr>
        <p:sp>
          <p:nvSpPr>
            <p:cNvPr name="Freeform 51" id="5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10D00"/>
            </a:solidFill>
            <a:ln w="57150" cap="sq">
              <a:solidFill>
                <a:srgbClr val="FFFFFF"/>
              </a:solidFill>
              <a:prstDash val="solid"/>
              <a:miter/>
            </a:ln>
          </p:spPr>
        </p:sp>
        <p:sp>
          <p:nvSpPr>
            <p:cNvPr name="TextBox 52" id="52"/>
            <p:cNvSpPr txBox="true"/>
            <p:nvPr/>
          </p:nvSpPr>
          <p:spPr>
            <a:xfrm>
              <a:off x="76200" y="19050"/>
              <a:ext cx="660400" cy="717550"/>
            </a:xfrm>
            <a:prstGeom prst="rect">
              <a:avLst/>
            </a:prstGeom>
          </p:spPr>
          <p:txBody>
            <a:bodyPr anchor="ctr" rtlCol="false" tIns="50800" lIns="50800" bIns="50800" rIns="50800"/>
            <a:lstStyle/>
            <a:p>
              <a:pPr algn="ctr">
                <a:lnSpc>
                  <a:spcPts val="3499"/>
                </a:lnSpc>
              </a:pPr>
            </a:p>
          </p:txBody>
        </p:sp>
      </p:grpSp>
      <p:grpSp>
        <p:nvGrpSpPr>
          <p:cNvPr name="Group 53" id="53"/>
          <p:cNvGrpSpPr/>
          <p:nvPr/>
        </p:nvGrpSpPr>
        <p:grpSpPr>
          <a:xfrm rot="0">
            <a:off x="10349302" y="3655561"/>
            <a:ext cx="490708" cy="490708"/>
            <a:chOff x="0" y="0"/>
            <a:chExt cx="812800" cy="812800"/>
          </a:xfrm>
        </p:grpSpPr>
        <p:sp>
          <p:nvSpPr>
            <p:cNvPr name="Freeform 54" id="5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51F19"/>
            </a:solidFill>
            <a:ln w="57150" cap="sq">
              <a:solidFill>
                <a:srgbClr val="FFFFFF"/>
              </a:solidFill>
              <a:prstDash val="solid"/>
              <a:miter/>
            </a:ln>
          </p:spPr>
        </p:sp>
        <p:sp>
          <p:nvSpPr>
            <p:cNvPr name="TextBox 55" id="55"/>
            <p:cNvSpPr txBox="true"/>
            <p:nvPr/>
          </p:nvSpPr>
          <p:spPr>
            <a:xfrm>
              <a:off x="76200" y="19050"/>
              <a:ext cx="660400" cy="717550"/>
            </a:xfrm>
            <a:prstGeom prst="rect">
              <a:avLst/>
            </a:prstGeom>
          </p:spPr>
          <p:txBody>
            <a:bodyPr anchor="ctr" rtlCol="false" tIns="50800" lIns="50800" bIns="50800" rIns="50800"/>
            <a:lstStyle/>
            <a:p>
              <a:pPr algn="ctr">
                <a:lnSpc>
                  <a:spcPts val="3499"/>
                </a:lnSpc>
              </a:pPr>
            </a:p>
          </p:txBody>
        </p:sp>
      </p:grpSp>
      <p:sp>
        <p:nvSpPr>
          <p:cNvPr name="TextBox 56" id="56"/>
          <p:cNvSpPr txBox="true"/>
          <p:nvPr/>
        </p:nvSpPr>
        <p:spPr>
          <a:xfrm rot="0">
            <a:off x="11221240" y="1999968"/>
            <a:ext cx="4583488" cy="431800"/>
          </a:xfrm>
          <a:prstGeom prst="rect">
            <a:avLst/>
          </a:prstGeom>
        </p:spPr>
        <p:txBody>
          <a:bodyPr anchor="t" rtlCol="false" tIns="0" lIns="0" bIns="0" rIns="0">
            <a:spAutoFit/>
          </a:bodyPr>
          <a:lstStyle/>
          <a:p>
            <a:pPr algn="l">
              <a:lnSpc>
                <a:spcPts val="3499"/>
              </a:lnSpc>
            </a:pPr>
            <a:r>
              <a:rPr lang="en-US" sz="2499" b="true">
                <a:solidFill>
                  <a:srgbClr val="1D1A1B"/>
                </a:solidFill>
                <a:latin typeface="Public Sans Bold"/>
                <a:ea typeface="Public Sans Bold"/>
                <a:cs typeface="Public Sans Bold"/>
                <a:sym typeface="Public Sans Bold"/>
              </a:rPr>
              <a:t>Audit Report Generation</a:t>
            </a:r>
          </a:p>
        </p:txBody>
      </p:sp>
      <p:sp>
        <p:nvSpPr>
          <p:cNvPr name="TextBox 57" id="57"/>
          <p:cNvSpPr txBox="true"/>
          <p:nvPr/>
        </p:nvSpPr>
        <p:spPr>
          <a:xfrm rot="0">
            <a:off x="11221240" y="3686801"/>
            <a:ext cx="4583488" cy="431800"/>
          </a:xfrm>
          <a:prstGeom prst="rect">
            <a:avLst/>
          </a:prstGeom>
        </p:spPr>
        <p:txBody>
          <a:bodyPr anchor="t" rtlCol="false" tIns="0" lIns="0" bIns="0" rIns="0">
            <a:spAutoFit/>
          </a:bodyPr>
          <a:lstStyle/>
          <a:p>
            <a:pPr algn="l">
              <a:lnSpc>
                <a:spcPts val="3499"/>
              </a:lnSpc>
            </a:pPr>
            <a:r>
              <a:rPr lang="en-US" sz="2499" b="true">
                <a:solidFill>
                  <a:srgbClr val="1D1A1B"/>
                </a:solidFill>
                <a:latin typeface="Public Sans Bold"/>
                <a:ea typeface="Public Sans Bold"/>
                <a:cs typeface="Public Sans Bold"/>
                <a:sym typeface="Public Sans Bold"/>
              </a:rPr>
              <a:t>Email Summary</a:t>
            </a:r>
          </a:p>
        </p:txBody>
      </p:sp>
      <p:sp>
        <p:nvSpPr>
          <p:cNvPr name="TextBox 58" id="58"/>
          <p:cNvSpPr txBox="true"/>
          <p:nvPr/>
        </p:nvSpPr>
        <p:spPr>
          <a:xfrm rot="0">
            <a:off x="11221240" y="2591936"/>
            <a:ext cx="6898061" cy="1063625"/>
          </a:xfrm>
          <a:prstGeom prst="rect">
            <a:avLst/>
          </a:prstGeom>
        </p:spPr>
        <p:txBody>
          <a:bodyPr anchor="t" rtlCol="false" tIns="0" lIns="0" bIns="0" rIns="0">
            <a:spAutoFit/>
          </a:bodyPr>
          <a:lstStyle/>
          <a:p>
            <a:pPr algn="l">
              <a:lnSpc>
                <a:spcPts val="2800"/>
              </a:lnSpc>
            </a:pPr>
            <a:r>
              <a:rPr lang="en-US" sz="2000">
                <a:solidFill>
                  <a:srgbClr val="1D1A1B"/>
                </a:solidFill>
                <a:latin typeface="Public Sans"/>
                <a:ea typeface="Public Sans"/>
                <a:cs typeface="Public Sans"/>
                <a:sym typeface="Public Sans"/>
              </a:rPr>
              <a:t>Create an audit report at the end of each day, recording the status of all processed emails, successful submissions, and any errors encountered.</a:t>
            </a:r>
          </a:p>
        </p:txBody>
      </p:sp>
      <p:sp>
        <p:nvSpPr>
          <p:cNvPr name="TextBox 59" id="59"/>
          <p:cNvSpPr txBox="true"/>
          <p:nvPr/>
        </p:nvSpPr>
        <p:spPr>
          <a:xfrm rot="0">
            <a:off x="11194743" y="4299567"/>
            <a:ext cx="6898061" cy="1063625"/>
          </a:xfrm>
          <a:prstGeom prst="rect">
            <a:avLst/>
          </a:prstGeom>
        </p:spPr>
        <p:txBody>
          <a:bodyPr anchor="t" rtlCol="false" tIns="0" lIns="0" bIns="0" rIns="0">
            <a:spAutoFit/>
          </a:bodyPr>
          <a:lstStyle/>
          <a:p>
            <a:pPr algn="l">
              <a:lnSpc>
                <a:spcPts val="2800"/>
              </a:lnSpc>
            </a:pPr>
            <a:r>
              <a:rPr lang="en-US" sz="2000">
                <a:solidFill>
                  <a:srgbClr val="1D1A1B"/>
                </a:solidFill>
                <a:latin typeface="Public Sans"/>
                <a:ea typeface="Public Sans"/>
                <a:cs typeface="Public Sans"/>
                <a:sym typeface="Public Sans"/>
              </a:rPr>
              <a:t>Send a daily email summary to HR teams, including a copy of the audit report and an overview of all processed candidates.</a:t>
            </a:r>
          </a:p>
        </p:txBody>
      </p:sp>
      <p:sp>
        <p:nvSpPr>
          <p:cNvPr name="Freeform 60" id="60"/>
          <p:cNvSpPr/>
          <p:nvPr/>
        </p:nvSpPr>
        <p:spPr>
          <a:xfrm flipH="false" flipV="false" rot="5400000">
            <a:off x="7494323" y="6885829"/>
            <a:ext cx="6249644" cy="15624"/>
          </a:xfrm>
          <a:custGeom>
            <a:avLst/>
            <a:gdLst/>
            <a:ahLst/>
            <a:cxnLst/>
            <a:rect r="r" b="b" t="t" l="l"/>
            <a:pathLst>
              <a:path h="15624" w="6249644">
                <a:moveTo>
                  <a:pt x="0" y="0"/>
                </a:moveTo>
                <a:lnTo>
                  <a:pt x="6249644" y="0"/>
                </a:lnTo>
                <a:lnTo>
                  <a:pt x="6249644" y="15624"/>
                </a:lnTo>
                <a:lnTo>
                  <a:pt x="0" y="15624"/>
                </a:lnTo>
                <a:lnTo>
                  <a:pt x="0" y="0"/>
                </a:lnTo>
                <a:close/>
              </a:path>
            </a:pathLst>
          </a:custGeom>
          <a:blipFill>
            <a:blip r:embed="rId3">
              <a:alphaModFix amt="0"/>
              <a:extLst>
                <a:ext uri="{96DAC541-7B7A-43D3-8B79-37D633B846F1}">
                  <asvg:svgBlip xmlns:asvg="http://schemas.microsoft.com/office/drawing/2016/SVG/main" r:embed="rId4"/>
                </a:ext>
              </a:extLst>
            </a:blip>
            <a:stretch>
              <a:fillRect l="0" t="0" r="0" b="0"/>
            </a:stretch>
          </a:blipFill>
        </p:spPr>
      </p:sp>
      <p:grpSp>
        <p:nvGrpSpPr>
          <p:cNvPr name="Group 61" id="61"/>
          <p:cNvGrpSpPr/>
          <p:nvPr/>
        </p:nvGrpSpPr>
        <p:grpSpPr>
          <a:xfrm rot="0">
            <a:off x="10458450" y="4975860"/>
            <a:ext cx="276225" cy="3583305"/>
            <a:chOff x="0" y="0"/>
            <a:chExt cx="368300" cy="4777740"/>
          </a:xfrm>
        </p:grpSpPr>
        <p:sp>
          <p:nvSpPr>
            <p:cNvPr name="Freeform 62" id="62"/>
            <p:cNvSpPr/>
            <p:nvPr/>
          </p:nvSpPr>
          <p:spPr>
            <a:xfrm flipH="false" flipV="false" rot="0">
              <a:off x="31750" y="48260"/>
              <a:ext cx="292100" cy="4681220"/>
            </a:xfrm>
            <a:custGeom>
              <a:avLst/>
              <a:gdLst/>
              <a:ahLst/>
              <a:cxnLst/>
              <a:rect r="r" b="b" t="t" l="l"/>
              <a:pathLst>
                <a:path h="4681220" w="292100">
                  <a:moveTo>
                    <a:pt x="186690" y="80010"/>
                  </a:moveTo>
                  <a:cubicBezTo>
                    <a:pt x="212090" y="2056130"/>
                    <a:pt x="241300" y="2180590"/>
                    <a:pt x="255270" y="2378710"/>
                  </a:cubicBezTo>
                  <a:cubicBezTo>
                    <a:pt x="270510" y="2598420"/>
                    <a:pt x="279400" y="2804160"/>
                    <a:pt x="284480" y="3078480"/>
                  </a:cubicBezTo>
                  <a:cubicBezTo>
                    <a:pt x="292100" y="3473450"/>
                    <a:pt x="288290" y="4318000"/>
                    <a:pt x="278130" y="4517390"/>
                  </a:cubicBezTo>
                  <a:cubicBezTo>
                    <a:pt x="275590" y="4570730"/>
                    <a:pt x="283210" y="4591050"/>
                    <a:pt x="269240" y="4617720"/>
                  </a:cubicBezTo>
                  <a:cubicBezTo>
                    <a:pt x="256540" y="4641850"/>
                    <a:pt x="229870" y="4668520"/>
                    <a:pt x="205740" y="4674870"/>
                  </a:cubicBezTo>
                  <a:cubicBezTo>
                    <a:pt x="180340" y="4681220"/>
                    <a:pt x="140970" y="4671060"/>
                    <a:pt x="121920" y="4653280"/>
                  </a:cubicBezTo>
                  <a:cubicBezTo>
                    <a:pt x="102870" y="4636770"/>
                    <a:pt x="88900" y="4597400"/>
                    <a:pt x="92710" y="4573270"/>
                  </a:cubicBezTo>
                  <a:cubicBezTo>
                    <a:pt x="96520" y="4547870"/>
                    <a:pt x="123190" y="4514850"/>
                    <a:pt x="143510" y="4503420"/>
                  </a:cubicBezTo>
                  <a:cubicBezTo>
                    <a:pt x="160020" y="4493260"/>
                    <a:pt x="182880" y="4490720"/>
                    <a:pt x="200660" y="4495800"/>
                  </a:cubicBezTo>
                  <a:cubicBezTo>
                    <a:pt x="223520" y="4502150"/>
                    <a:pt x="256540" y="4528820"/>
                    <a:pt x="267970" y="4549140"/>
                  </a:cubicBezTo>
                  <a:cubicBezTo>
                    <a:pt x="276860" y="4566920"/>
                    <a:pt x="276860" y="4589780"/>
                    <a:pt x="273050" y="4607560"/>
                  </a:cubicBezTo>
                  <a:cubicBezTo>
                    <a:pt x="267970" y="4625340"/>
                    <a:pt x="255270" y="4645660"/>
                    <a:pt x="241300" y="4657090"/>
                  </a:cubicBezTo>
                  <a:cubicBezTo>
                    <a:pt x="226060" y="4668520"/>
                    <a:pt x="204470" y="4677410"/>
                    <a:pt x="185420" y="4677410"/>
                  </a:cubicBezTo>
                  <a:cubicBezTo>
                    <a:pt x="167640" y="4677410"/>
                    <a:pt x="144780" y="4672330"/>
                    <a:pt x="129540" y="4659630"/>
                  </a:cubicBezTo>
                  <a:cubicBezTo>
                    <a:pt x="111760" y="4644390"/>
                    <a:pt x="101600" y="4626610"/>
                    <a:pt x="91440" y="4582160"/>
                  </a:cubicBezTo>
                  <a:cubicBezTo>
                    <a:pt x="48260" y="4394200"/>
                    <a:pt x="110490" y="3394710"/>
                    <a:pt x="104140" y="3012440"/>
                  </a:cubicBezTo>
                  <a:cubicBezTo>
                    <a:pt x="100330" y="2791460"/>
                    <a:pt x="95250" y="2669540"/>
                    <a:pt x="82550" y="2490470"/>
                  </a:cubicBezTo>
                  <a:cubicBezTo>
                    <a:pt x="68580" y="2301240"/>
                    <a:pt x="31750" y="2040890"/>
                    <a:pt x="22860" y="1905000"/>
                  </a:cubicBezTo>
                  <a:cubicBezTo>
                    <a:pt x="17780" y="1832610"/>
                    <a:pt x="19050" y="1822450"/>
                    <a:pt x="19050" y="1738630"/>
                  </a:cubicBezTo>
                  <a:cubicBezTo>
                    <a:pt x="16510" y="1471930"/>
                    <a:pt x="0" y="245110"/>
                    <a:pt x="30480" y="80010"/>
                  </a:cubicBezTo>
                  <a:cubicBezTo>
                    <a:pt x="36830" y="49530"/>
                    <a:pt x="39370" y="40640"/>
                    <a:pt x="50800" y="27940"/>
                  </a:cubicBezTo>
                  <a:cubicBezTo>
                    <a:pt x="62230" y="15240"/>
                    <a:pt x="82550" y="3810"/>
                    <a:pt x="99060" y="2540"/>
                  </a:cubicBezTo>
                  <a:cubicBezTo>
                    <a:pt x="116840" y="0"/>
                    <a:pt x="139700" y="3810"/>
                    <a:pt x="153670" y="15240"/>
                  </a:cubicBezTo>
                  <a:cubicBezTo>
                    <a:pt x="168910" y="27940"/>
                    <a:pt x="186690" y="80010"/>
                    <a:pt x="186690" y="80010"/>
                  </a:cubicBezTo>
                </a:path>
              </a:pathLst>
            </a:custGeom>
            <a:solidFill>
              <a:srgbClr val="FFFFFF"/>
            </a:solidFill>
            <a:ln cap="sq">
              <a:noFill/>
              <a:prstDash val="solid"/>
              <a:miter/>
            </a:ln>
          </p:spPr>
        </p:sp>
      </p:gr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18444"/>
            </a:stretch>
          </a:blipFill>
        </p:spPr>
      </p:sp>
      <p:sp>
        <p:nvSpPr>
          <p:cNvPr name="Freeform 3" id="3"/>
          <p:cNvSpPr/>
          <p:nvPr/>
        </p:nvSpPr>
        <p:spPr>
          <a:xfrm flipH="false" flipV="false" rot="0">
            <a:off x="-2785432" y="9977430"/>
            <a:ext cx="11434272" cy="1293877"/>
          </a:xfrm>
          <a:custGeom>
            <a:avLst/>
            <a:gdLst/>
            <a:ahLst/>
            <a:cxnLst/>
            <a:rect r="r" b="b" t="t" l="l"/>
            <a:pathLst>
              <a:path h="1293877" w="11434272">
                <a:moveTo>
                  <a:pt x="0" y="0"/>
                </a:moveTo>
                <a:lnTo>
                  <a:pt x="11434272" y="0"/>
                </a:lnTo>
                <a:lnTo>
                  <a:pt x="11434272" y="1293877"/>
                </a:lnTo>
                <a:lnTo>
                  <a:pt x="0" y="1293877"/>
                </a:lnTo>
                <a:lnTo>
                  <a:pt x="0" y="0"/>
                </a:lnTo>
                <a:close/>
              </a:path>
            </a:pathLst>
          </a:custGeom>
          <a:blipFill>
            <a:blip r:embed="rId3">
              <a:extLst>
                <a:ext uri="{96DAC541-7B7A-43D3-8B79-37D633B846F1}">
                  <asvg:svgBlip xmlns:asvg="http://schemas.microsoft.com/office/drawing/2016/SVG/main" r:embed="rId4"/>
                </a:ext>
              </a:extLst>
            </a:blip>
            <a:stretch>
              <a:fillRect l="0" t="-483256" r="0" b="0"/>
            </a:stretch>
          </a:blipFill>
        </p:spPr>
      </p:sp>
      <p:sp>
        <p:nvSpPr>
          <p:cNvPr name="Freeform 4" id="4"/>
          <p:cNvSpPr/>
          <p:nvPr/>
        </p:nvSpPr>
        <p:spPr>
          <a:xfrm flipH="false" flipV="false" rot="0">
            <a:off x="-508390" y="8777238"/>
            <a:ext cx="1752990" cy="1509762"/>
          </a:xfrm>
          <a:custGeom>
            <a:avLst/>
            <a:gdLst/>
            <a:ahLst/>
            <a:cxnLst/>
            <a:rect r="r" b="b" t="t" l="l"/>
            <a:pathLst>
              <a:path h="1509762" w="1752990">
                <a:moveTo>
                  <a:pt x="0" y="0"/>
                </a:moveTo>
                <a:lnTo>
                  <a:pt x="1752990" y="0"/>
                </a:lnTo>
                <a:lnTo>
                  <a:pt x="1752990" y="1509762"/>
                </a:lnTo>
                <a:lnTo>
                  <a:pt x="0" y="150976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5400000">
            <a:off x="17071560" y="10170587"/>
            <a:ext cx="2172079" cy="690405"/>
          </a:xfrm>
          <a:custGeom>
            <a:avLst/>
            <a:gdLst/>
            <a:ahLst/>
            <a:cxnLst/>
            <a:rect r="r" b="b" t="t" l="l"/>
            <a:pathLst>
              <a:path h="690405" w="2172079">
                <a:moveTo>
                  <a:pt x="0" y="0"/>
                </a:moveTo>
                <a:lnTo>
                  <a:pt x="2172079" y="0"/>
                </a:lnTo>
                <a:lnTo>
                  <a:pt x="2172079" y="690405"/>
                </a:lnTo>
                <a:lnTo>
                  <a:pt x="0" y="690405"/>
                </a:lnTo>
                <a:lnTo>
                  <a:pt x="0" y="0"/>
                </a:lnTo>
                <a:close/>
              </a:path>
            </a:pathLst>
          </a:custGeom>
          <a:blipFill>
            <a:blip r:embed="rId7">
              <a:extLst>
                <a:ext uri="{96DAC541-7B7A-43D3-8B79-37D633B846F1}">
                  <asvg:svgBlip xmlns:asvg="http://schemas.microsoft.com/office/drawing/2016/SVG/main" r:embed="rId8"/>
                </a:ext>
              </a:extLst>
            </a:blip>
            <a:stretch>
              <a:fillRect l="0" t="-23484" r="0" b="0"/>
            </a:stretch>
          </a:blipFill>
        </p:spPr>
      </p:sp>
      <p:grpSp>
        <p:nvGrpSpPr>
          <p:cNvPr name="Group 6" id="6"/>
          <p:cNvGrpSpPr/>
          <p:nvPr/>
        </p:nvGrpSpPr>
        <p:grpSpPr>
          <a:xfrm rot="-10800000">
            <a:off x="13962050" y="-1511325"/>
            <a:ext cx="5151463" cy="2368575"/>
            <a:chOff x="0" y="0"/>
            <a:chExt cx="1223810" cy="562692"/>
          </a:xfrm>
        </p:grpSpPr>
        <p:sp>
          <p:nvSpPr>
            <p:cNvPr name="Freeform 7" id="7"/>
            <p:cNvSpPr/>
            <p:nvPr/>
          </p:nvSpPr>
          <p:spPr>
            <a:xfrm flipH="false" flipV="false" rot="0">
              <a:off x="0" y="0"/>
              <a:ext cx="1223810" cy="562692"/>
            </a:xfrm>
            <a:custGeom>
              <a:avLst/>
              <a:gdLst/>
              <a:ahLst/>
              <a:cxnLst/>
              <a:rect r="r" b="b" t="t" l="l"/>
              <a:pathLst>
                <a:path h="562692" w="1223810">
                  <a:moveTo>
                    <a:pt x="1223810" y="281346"/>
                  </a:moveTo>
                  <a:lnTo>
                    <a:pt x="1020610" y="562692"/>
                  </a:lnTo>
                  <a:lnTo>
                    <a:pt x="203200" y="562692"/>
                  </a:lnTo>
                  <a:lnTo>
                    <a:pt x="0" y="281346"/>
                  </a:lnTo>
                  <a:lnTo>
                    <a:pt x="203200" y="0"/>
                  </a:lnTo>
                  <a:lnTo>
                    <a:pt x="1020610" y="0"/>
                  </a:lnTo>
                  <a:lnTo>
                    <a:pt x="1223810" y="281346"/>
                  </a:lnTo>
                  <a:close/>
                </a:path>
              </a:pathLst>
            </a:custGeom>
            <a:solidFill>
              <a:srgbClr val="A10D00"/>
            </a:solidFill>
          </p:spPr>
        </p:sp>
        <p:sp>
          <p:nvSpPr>
            <p:cNvPr name="TextBox 8" id="8"/>
            <p:cNvSpPr txBox="true"/>
            <p:nvPr/>
          </p:nvSpPr>
          <p:spPr>
            <a:xfrm>
              <a:off x="114300" y="-57150"/>
              <a:ext cx="995210" cy="619842"/>
            </a:xfrm>
            <a:prstGeom prst="rect">
              <a:avLst/>
            </a:prstGeom>
          </p:spPr>
          <p:txBody>
            <a:bodyPr anchor="ctr" rtlCol="false" tIns="50800" lIns="50800" bIns="50800" rIns="50800"/>
            <a:lstStyle/>
            <a:p>
              <a:pPr algn="ctr">
                <a:lnSpc>
                  <a:spcPts val="3499"/>
                </a:lnSpc>
              </a:pPr>
            </a:p>
          </p:txBody>
        </p:sp>
      </p:grpSp>
      <p:grpSp>
        <p:nvGrpSpPr>
          <p:cNvPr name="Group 9" id="9"/>
          <p:cNvGrpSpPr/>
          <p:nvPr/>
        </p:nvGrpSpPr>
        <p:grpSpPr>
          <a:xfrm rot="-10800000">
            <a:off x="1028700" y="-773671"/>
            <a:ext cx="16014700" cy="1198000"/>
            <a:chOff x="0" y="0"/>
            <a:chExt cx="8542899" cy="639062"/>
          </a:xfrm>
        </p:grpSpPr>
        <p:sp>
          <p:nvSpPr>
            <p:cNvPr name="Freeform 10" id="10"/>
            <p:cNvSpPr/>
            <p:nvPr/>
          </p:nvSpPr>
          <p:spPr>
            <a:xfrm flipH="false" flipV="false" rot="0">
              <a:off x="0" y="0"/>
              <a:ext cx="8542899" cy="639062"/>
            </a:xfrm>
            <a:custGeom>
              <a:avLst/>
              <a:gdLst/>
              <a:ahLst/>
              <a:cxnLst/>
              <a:rect r="r" b="b" t="t" l="l"/>
              <a:pathLst>
                <a:path h="639062" w="8542899">
                  <a:moveTo>
                    <a:pt x="8542899" y="319531"/>
                  </a:moveTo>
                  <a:lnTo>
                    <a:pt x="8339699" y="639062"/>
                  </a:lnTo>
                  <a:lnTo>
                    <a:pt x="203200" y="639062"/>
                  </a:lnTo>
                  <a:lnTo>
                    <a:pt x="0" y="319531"/>
                  </a:lnTo>
                  <a:lnTo>
                    <a:pt x="203200" y="0"/>
                  </a:lnTo>
                  <a:lnTo>
                    <a:pt x="8339699" y="0"/>
                  </a:lnTo>
                  <a:lnTo>
                    <a:pt x="8542899" y="319531"/>
                  </a:lnTo>
                  <a:close/>
                </a:path>
              </a:pathLst>
            </a:custGeom>
            <a:solidFill>
              <a:srgbClr val="B51F19"/>
            </a:solidFill>
            <a:ln w="57150" cap="sq">
              <a:solidFill>
                <a:srgbClr val="FFFFFF"/>
              </a:solidFill>
              <a:prstDash val="solid"/>
              <a:miter/>
            </a:ln>
          </p:spPr>
        </p:sp>
        <p:sp>
          <p:nvSpPr>
            <p:cNvPr name="TextBox 11" id="11"/>
            <p:cNvSpPr txBox="true"/>
            <p:nvPr/>
          </p:nvSpPr>
          <p:spPr>
            <a:xfrm>
              <a:off x="114300" y="-57150"/>
              <a:ext cx="8314299" cy="696212"/>
            </a:xfrm>
            <a:prstGeom prst="rect">
              <a:avLst/>
            </a:prstGeom>
          </p:spPr>
          <p:txBody>
            <a:bodyPr anchor="ctr" rtlCol="false" tIns="50800" lIns="50800" bIns="50800" rIns="50800"/>
            <a:lstStyle/>
            <a:p>
              <a:pPr algn="ctr">
                <a:lnSpc>
                  <a:spcPts val="3499"/>
                </a:lnSpc>
              </a:pPr>
            </a:p>
          </p:txBody>
        </p:sp>
      </p:grpSp>
      <p:sp>
        <p:nvSpPr>
          <p:cNvPr name="Freeform 12" id="12"/>
          <p:cNvSpPr/>
          <p:nvPr/>
        </p:nvSpPr>
        <p:spPr>
          <a:xfrm flipH="false" flipV="false" rot="0">
            <a:off x="16537781" y="-2032197"/>
            <a:ext cx="3098800" cy="2738564"/>
          </a:xfrm>
          <a:custGeom>
            <a:avLst/>
            <a:gdLst/>
            <a:ahLst/>
            <a:cxnLst/>
            <a:rect r="r" b="b" t="t" l="l"/>
            <a:pathLst>
              <a:path h="2738564" w="3098800">
                <a:moveTo>
                  <a:pt x="0" y="0"/>
                </a:moveTo>
                <a:lnTo>
                  <a:pt x="3098800" y="0"/>
                </a:lnTo>
                <a:lnTo>
                  <a:pt x="3098800" y="2738564"/>
                </a:lnTo>
                <a:lnTo>
                  <a:pt x="0" y="273856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3" id="13"/>
          <p:cNvSpPr/>
          <p:nvPr/>
        </p:nvSpPr>
        <p:spPr>
          <a:xfrm flipH="false" flipV="false" rot="0">
            <a:off x="17259300" y="-477220"/>
            <a:ext cx="1106195" cy="901549"/>
          </a:xfrm>
          <a:custGeom>
            <a:avLst/>
            <a:gdLst/>
            <a:ahLst/>
            <a:cxnLst/>
            <a:rect r="r" b="b" t="t" l="l"/>
            <a:pathLst>
              <a:path h="901549" w="1106195">
                <a:moveTo>
                  <a:pt x="0" y="0"/>
                </a:moveTo>
                <a:lnTo>
                  <a:pt x="1106195" y="0"/>
                </a:lnTo>
                <a:lnTo>
                  <a:pt x="1106195" y="901549"/>
                </a:lnTo>
                <a:lnTo>
                  <a:pt x="0" y="901549"/>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4" id="14"/>
          <p:cNvSpPr/>
          <p:nvPr/>
        </p:nvSpPr>
        <p:spPr>
          <a:xfrm flipH="false" flipV="false" rot="0">
            <a:off x="14042800" y="6140450"/>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TextBox 15" id="15"/>
          <p:cNvSpPr txBox="true"/>
          <p:nvPr/>
        </p:nvSpPr>
        <p:spPr>
          <a:xfrm rot="0">
            <a:off x="1549400" y="819150"/>
            <a:ext cx="8400322" cy="1071245"/>
          </a:xfrm>
          <a:prstGeom prst="rect">
            <a:avLst/>
          </a:prstGeom>
        </p:spPr>
        <p:txBody>
          <a:bodyPr anchor="t" rtlCol="false" tIns="0" lIns="0" bIns="0" rIns="0">
            <a:spAutoFit/>
          </a:bodyPr>
          <a:lstStyle/>
          <a:p>
            <a:pPr algn="l">
              <a:lnSpc>
                <a:spcPts val="8499"/>
              </a:lnSpc>
            </a:pPr>
            <a:r>
              <a:rPr lang="en-US" sz="6799" b="true">
                <a:solidFill>
                  <a:srgbClr val="1D1A1B"/>
                </a:solidFill>
                <a:latin typeface="Public Sans Bold"/>
                <a:ea typeface="Public Sans Bold"/>
                <a:cs typeface="Public Sans Bold"/>
                <a:sym typeface="Public Sans Bold"/>
              </a:rPr>
              <a:t>Contributions</a:t>
            </a:r>
          </a:p>
        </p:txBody>
      </p:sp>
      <p:sp>
        <p:nvSpPr>
          <p:cNvPr name="TextBox 16" id="16"/>
          <p:cNvSpPr txBox="true"/>
          <p:nvPr/>
        </p:nvSpPr>
        <p:spPr>
          <a:xfrm rot="0">
            <a:off x="1737750" y="3224988"/>
            <a:ext cx="6148223" cy="1672590"/>
          </a:xfrm>
          <a:prstGeom prst="rect">
            <a:avLst/>
          </a:prstGeom>
        </p:spPr>
        <p:txBody>
          <a:bodyPr anchor="t" rtlCol="false" tIns="0" lIns="0" bIns="0" rIns="0">
            <a:spAutoFit/>
          </a:bodyPr>
          <a:lstStyle/>
          <a:p>
            <a:pPr algn="l">
              <a:lnSpc>
                <a:spcPts val="3359"/>
              </a:lnSpc>
            </a:pPr>
            <a:r>
              <a:rPr lang="en-US" sz="2400">
                <a:solidFill>
                  <a:srgbClr val="1D1A1B"/>
                </a:solidFill>
                <a:latin typeface="Public Sans"/>
                <a:ea typeface="Public Sans"/>
                <a:cs typeface="Public Sans"/>
                <a:sym typeface="Public Sans"/>
              </a:rPr>
              <a:t>Outlook Email fetching</a:t>
            </a:r>
          </a:p>
          <a:p>
            <a:pPr algn="l">
              <a:lnSpc>
                <a:spcPts val="3359"/>
              </a:lnSpc>
            </a:pPr>
            <a:r>
              <a:rPr lang="en-US" sz="2400">
                <a:solidFill>
                  <a:srgbClr val="1D1A1B"/>
                </a:solidFill>
                <a:latin typeface="Public Sans"/>
                <a:ea typeface="Public Sans"/>
                <a:cs typeface="Public Sans"/>
                <a:sym typeface="Public Sans"/>
              </a:rPr>
              <a:t>Audit Report Generation</a:t>
            </a:r>
          </a:p>
          <a:p>
            <a:pPr algn="l">
              <a:lnSpc>
                <a:spcPts val="3359"/>
              </a:lnSpc>
            </a:pPr>
          </a:p>
          <a:p>
            <a:pPr algn="l">
              <a:lnSpc>
                <a:spcPts val="3359"/>
              </a:lnSpc>
            </a:pPr>
          </a:p>
        </p:txBody>
      </p:sp>
      <p:sp>
        <p:nvSpPr>
          <p:cNvPr name="TextBox 17" id="17"/>
          <p:cNvSpPr txBox="true"/>
          <p:nvPr/>
        </p:nvSpPr>
        <p:spPr>
          <a:xfrm rot="0">
            <a:off x="1737750" y="5086350"/>
            <a:ext cx="6148223" cy="1253490"/>
          </a:xfrm>
          <a:prstGeom prst="rect">
            <a:avLst/>
          </a:prstGeom>
        </p:spPr>
        <p:txBody>
          <a:bodyPr anchor="t" rtlCol="false" tIns="0" lIns="0" bIns="0" rIns="0">
            <a:spAutoFit/>
          </a:bodyPr>
          <a:lstStyle/>
          <a:p>
            <a:pPr algn="l">
              <a:lnSpc>
                <a:spcPts val="3359"/>
              </a:lnSpc>
            </a:pPr>
            <a:r>
              <a:rPr lang="en-US" sz="2400">
                <a:solidFill>
                  <a:srgbClr val="1D1A1B"/>
                </a:solidFill>
                <a:latin typeface="Public Sans"/>
                <a:ea typeface="Public Sans"/>
                <a:cs typeface="Public Sans"/>
                <a:sym typeface="Public Sans"/>
              </a:rPr>
              <a:t>Outlook Email fetching</a:t>
            </a:r>
          </a:p>
          <a:p>
            <a:pPr algn="l">
              <a:lnSpc>
                <a:spcPts val="3359"/>
              </a:lnSpc>
            </a:pPr>
            <a:r>
              <a:rPr lang="en-US" sz="2400">
                <a:solidFill>
                  <a:srgbClr val="1D1A1B"/>
                </a:solidFill>
                <a:latin typeface="Public Sans"/>
                <a:ea typeface="Public Sans"/>
                <a:cs typeface="Public Sans"/>
                <a:sym typeface="Public Sans"/>
              </a:rPr>
              <a:t>Microsoft Form Submission</a:t>
            </a:r>
          </a:p>
          <a:p>
            <a:pPr algn="l">
              <a:lnSpc>
                <a:spcPts val="3359"/>
              </a:lnSpc>
            </a:pPr>
          </a:p>
        </p:txBody>
      </p:sp>
      <p:sp>
        <p:nvSpPr>
          <p:cNvPr name="TextBox 18" id="18"/>
          <p:cNvSpPr txBox="true"/>
          <p:nvPr/>
        </p:nvSpPr>
        <p:spPr>
          <a:xfrm rot="0">
            <a:off x="1737750" y="2569016"/>
            <a:ext cx="4583488" cy="507365"/>
          </a:xfrm>
          <a:prstGeom prst="rect">
            <a:avLst/>
          </a:prstGeom>
        </p:spPr>
        <p:txBody>
          <a:bodyPr anchor="t" rtlCol="false" tIns="0" lIns="0" bIns="0" rIns="0">
            <a:spAutoFit/>
          </a:bodyPr>
          <a:lstStyle/>
          <a:p>
            <a:pPr algn="l">
              <a:lnSpc>
                <a:spcPts val="4059"/>
              </a:lnSpc>
            </a:pPr>
            <a:r>
              <a:rPr lang="en-US" sz="2899" b="true">
                <a:solidFill>
                  <a:srgbClr val="1D1A1B"/>
                </a:solidFill>
                <a:latin typeface="Public Sans Bold"/>
                <a:ea typeface="Public Sans Bold"/>
                <a:cs typeface="Public Sans Bold"/>
                <a:sym typeface="Public Sans Bold"/>
              </a:rPr>
              <a:t>Ayush Mehta</a:t>
            </a:r>
          </a:p>
        </p:txBody>
      </p:sp>
      <p:sp>
        <p:nvSpPr>
          <p:cNvPr name="TextBox 19" id="19"/>
          <p:cNvSpPr txBox="true"/>
          <p:nvPr/>
        </p:nvSpPr>
        <p:spPr>
          <a:xfrm rot="0">
            <a:off x="1737750" y="4311650"/>
            <a:ext cx="4583488" cy="507365"/>
          </a:xfrm>
          <a:prstGeom prst="rect">
            <a:avLst/>
          </a:prstGeom>
        </p:spPr>
        <p:txBody>
          <a:bodyPr anchor="t" rtlCol="false" tIns="0" lIns="0" bIns="0" rIns="0">
            <a:spAutoFit/>
          </a:bodyPr>
          <a:lstStyle/>
          <a:p>
            <a:pPr algn="l">
              <a:lnSpc>
                <a:spcPts val="4059"/>
              </a:lnSpc>
            </a:pPr>
            <a:r>
              <a:rPr lang="en-US" sz="2899" b="true">
                <a:solidFill>
                  <a:srgbClr val="1D1A1B"/>
                </a:solidFill>
                <a:latin typeface="Public Sans Bold"/>
                <a:ea typeface="Public Sans Bold"/>
                <a:cs typeface="Public Sans Bold"/>
                <a:sym typeface="Public Sans Bold"/>
              </a:rPr>
              <a:t>Kunal Garg</a:t>
            </a:r>
          </a:p>
        </p:txBody>
      </p:sp>
      <p:sp>
        <p:nvSpPr>
          <p:cNvPr name="TextBox 20" id="20"/>
          <p:cNvSpPr txBox="true"/>
          <p:nvPr/>
        </p:nvSpPr>
        <p:spPr>
          <a:xfrm rot="0">
            <a:off x="1737750" y="7134225"/>
            <a:ext cx="6148223" cy="1253490"/>
          </a:xfrm>
          <a:prstGeom prst="rect">
            <a:avLst/>
          </a:prstGeom>
        </p:spPr>
        <p:txBody>
          <a:bodyPr anchor="t" rtlCol="false" tIns="0" lIns="0" bIns="0" rIns="0">
            <a:spAutoFit/>
          </a:bodyPr>
          <a:lstStyle/>
          <a:p>
            <a:pPr algn="l">
              <a:lnSpc>
                <a:spcPts val="3359"/>
              </a:lnSpc>
            </a:pPr>
            <a:r>
              <a:rPr lang="en-US" sz="2400">
                <a:solidFill>
                  <a:srgbClr val="1D1A1B"/>
                </a:solidFill>
                <a:latin typeface="Public Sans"/>
                <a:ea typeface="Public Sans"/>
                <a:cs typeface="Public Sans"/>
                <a:sym typeface="Public Sans"/>
              </a:rPr>
              <a:t>Outlook Email fetching</a:t>
            </a:r>
          </a:p>
          <a:p>
            <a:pPr algn="l">
              <a:lnSpc>
                <a:spcPts val="3359"/>
              </a:lnSpc>
            </a:pPr>
            <a:r>
              <a:rPr lang="en-US" sz="2400">
                <a:solidFill>
                  <a:srgbClr val="1D1A1B"/>
                </a:solidFill>
                <a:latin typeface="Public Sans"/>
                <a:ea typeface="Public Sans"/>
                <a:cs typeface="Public Sans"/>
                <a:sym typeface="Public Sans"/>
              </a:rPr>
              <a:t>Data Extraction</a:t>
            </a:r>
          </a:p>
          <a:p>
            <a:pPr algn="l">
              <a:lnSpc>
                <a:spcPts val="3359"/>
              </a:lnSpc>
            </a:pPr>
          </a:p>
        </p:txBody>
      </p:sp>
      <p:sp>
        <p:nvSpPr>
          <p:cNvPr name="TextBox 21" id="21"/>
          <p:cNvSpPr txBox="true"/>
          <p:nvPr/>
        </p:nvSpPr>
        <p:spPr>
          <a:xfrm rot="0">
            <a:off x="1737750" y="6359525"/>
            <a:ext cx="4583488" cy="507365"/>
          </a:xfrm>
          <a:prstGeom prst="rect">
            <a:avLst/>
          </a:prstGeom>
        </p:spPr>
        <p:txBody>
          <a:bodyPr anchor="t" rtlCol="false" tIns="0" lIns="0" bIns="0" rIns="0">
            <a:spAutoFit/>
          </a:bodyPr>
          <a:lstStyle/>
          <a:p>
            <a:pPr algn="l">
              <a:lnSpc>
                <a:spcPts val="4059"/>
              </a:lnSpc>
            </a:pPr>
            <a:r>
              <a:rPr lang="en-US" sz="2899" b="true">
                <a:solidFill>
                  <a:srgbClr val="1D1A1B"/>
                </a:solidFill>
                <a:latin typeface="Public Sans Bold"/>
                <a:ea typeface="Public Sans Bold"/>
                <a:cs typeface="Public Sans Bold"/>
                <a:sym typeface="Public Sans Bold"/>
              </a:rPr>
              <a:t>Kushagra Singh</a:t>
            </a:r>
          </a:p>
        </p:txBody>
      </p:sp>
      <p:sp>
        <p:nvSpPr>
          <p:cNvPr name="TextBox 22" id="22"/>
          <p:cNvSpPr txBox="true"/>
          <p:nvPr/>
        </p:nvSpPr>
        <p:spPr>
          <a:xfrm rot="0">
            <a:off x="10887938" y="2953191"/>
            <a:ext cx="6148223" cy="1253490"/>
          </a:xfrm>
          <a:prstGeom prst="rect">
            <a:avLst/>
          </a:prstGeom>
        </p:spPr>
        <p:txBody>
          <a:bodyPr anchor="t" rtlCol="false" tIns="0" lIns="0" bIns="0" rIns="0">
            <a:spAutoFit/>
          </a:bodyPr>
          <a:lstStyle/>
          <a:p>
            <a:pPr algn="l">
              <a:lnSpc>
                <a:spcPts val="3359"/>
              </a:lnSpc>
            </a:pPr>
            <a:r>
              <a:rPr lang="en-US" sz="2400">
                <a:solidFill>
                  <a:srgbClr val="1D1A1B"/>
                </a:solidFill>
                <a:latin typeface="Public Sans"/>
                <a:ea typeface="Public Sans"/>
                <a:cs typeface="Public Sans"/>
                <a:sym typeface="Public Sans"/>
              </a:rPr>
              <a:t> Gmail (IMAP/POP) fetching</a:t>
            </a:r>
          </a:p>
          <a:p>
            <a:pPr algn="l">
              <a:lnSpc>
                <a:spcPts val="3359"/>
              </a:lnSpc>
            </a:pPr>
            <a:r>
              <a:rPr lang="en-US" sz="2400">
                <a:solidFill>
                  <a:srgbClr val="1D1A1B"/>
                </a:solidFill>
                <a:latin typeface="Public Sans"/>
                <a:ea typeface="Public Sans"/>
                <a:cs typeface="Public Sans"/>
                <a:sym typeface="Public Sans"/>
              </a:rPr>
              <a:t>Microsoft Form Submission</a:t>
            </a:r>
          </a:p>
          <a:p>
            <a:pPr algn="l">
              <a:lnSpc>
                <a:spcPts val="3359"/>
              </a:lnSpc>
            </a:pPr>
          </a:p>
        </p:txBody>
      </p:sp>
      <p:sp>
        <p:nvSpPr>
          <p:cNvPr name="TextBox 23" id="23"/>
          <p:cNvSpPr txBox="true"/>
          <p:nvPr/>
        </p:nvSpPr>
        <p:spPr>
          <a:xfrm rot="0">
            <a:off x="10887938" y="2381691"/>
            <a:ext cx="4250845" cy="507365"/>
          </a:xfrm>
          <a:prstGeom prst="rect">
            <a:avLst/>
          </a:prstGeom>
        </p:spPr>
        <p:txBody>
          <a:bodyPr anchor="t" rtlCol="false" tIns="0" lIns="0" bIns="0" rIns="0">
            <a:spAutoFit/>
          </a:bodyPr>
          <a:lstStyle/>
          <a:p>
            <a:pPr algn="l">
              <a:lnSpc>
                <a:spcPts val="4059"/>
              </a:lnSpc>
            </a:pPr>
            <a:r>
              <a:rPr lang="en-US" sz="2899" b="true">
                <a:solidFill>
                  <a:srgbClr val="1D1A1B"/>
                </a:solidFill>
                <a:latin typeface="Public Sans Bold"/>
                <a:ea typeface="Public Sans Bold"/>
                <a:cs typeface="Public Sans Bold"/>
                <a:sym typeface="Public Sans Bold"/>
              </a:rPr>
              <a:t>Harsh Raj</a:t>
            </a:r>
          </a:p>
        </p:txBody>
      </p:sp>
      <p:sp>
        <p:nvSpPr>
          <p:cNvPr name="TextBox 24" id="24"/>
          <p:cNvSpPr txBox="true"/>
          <p:nvPr/>
        </p:nvSpPr>
        <p:spPr>
          <a:xfrm rot="0">
            <a:off x="10887938" y="4935538"/>
            <a:ext cx="3845272" cy="834390"/>
          </a:xfrm>
          <a:prstGeom prst="rect">
            <a:avLst/>
          </a:prstGeom>
        </p:spPr>
        <p:txBody>
          <a:bodyPr anchor="t" rtlCol="false" tIns="0" lIns="0" bIns="0" rIns="0">
            <a:spAutoFit/>
          </a:bodyPr>
          <a:lstStyle/>
          <a:p>
            <a:pPr algn="l">
              <a:lnSpc>
                <a:spcPts val="3359"/>
              </a:lnSpc>
              <a:spcBef>
                <a:spcPct val="0"/>
              </a:spcBef>
            </a:pPr>
            <a:r>
              <a:rPr lang="en-US" sz="2400">
                <a:solidFill>
                  <a:srgbClr val="1D1A1B"/>
                </a:solidFill>
                <a:latin typeface="Public Sans"/>
                <a:ea typeface="Public Sans"/>
                <a:cs typeface="Public Sans"/>
                <a:sym typeface="Public Sans"/>
              </a:rPr>
              <a:t>Gmail (IMAP/POP) fetching</a:t>
            </a:r>
          </a:p>
          <a:p>
            <a:pPr algn="l">
              <a:lnSpc>
                <a:spcPts val="3359"/>
              </a:lnSpc>
              <a:spcBef>
                <a:spcPct val="0"/>
              </a:spcBef>
            </a:pPr>
            <a:r>
              <a:rPr lang="en-US" sz="2400">
                <a:solidFill>
                  <a:srgbClr val="1D1A1B"/>
                </a:solidFill>
                <a:latin typeface="Public Sans"/>
                <a:ea typeface="Public Sans"/>
                <a:cs typeface="Public Sans"/>
                <a:sym typeface="Public Sans"/>
              </a:rPr>
              <a:t>Data Extraction</a:t>
            </a:r>
          </a:p>
        </p:txBody>
      </p:sp>
      <p:sp>
        <p:nvSpPr>
          <p:cNvPr name="TextBox 25" id="25"/>
          <p:cNvSpPr txBox="true"/>
          <p:nvPr/>
        </p:nvSpPr>
        <p:spPr>
          <a:xfrm rot="0">
            <a:off x="10887938" y="4199712"/>
            <a:ext cx="4250845" cy="507365"/>
          </a:xfrm>
          <a:prstGeom prst="rect">
            <a:avLst/>
          </a:prstGeom>
        </p:spPr>
        <p:txBody>
          <a:bodyPr anchor="t" rtlCol="false" tIns="0" lIns="0" bIns="0" rIns="0">
            <a:spAutoFit/>
          </a:bodyPr>
          <a:lstStyle/>
          <a:p>
            <a:pPr algn="l">
              <a:lnSpc>
                <a:spcPts val="4059"/>
              </a:lnSpc>
            </a:pPr>
            <a:r>
              <a:rPr lang="en-US" sz="2899" b="true">
                <a:solidFill>
                  <a:srgbClr val="1D1A1B"/>
                </a:solidFill>
                <a:latin typeface="Public Sans Bold"/>
                <a:ea typeface="Public Sans Bold"/>
                <a:cs typeface="Public Sans Bold"/>
                <a:sym typeface="Public Sans Bold"/>
              </a:rPr>
              <a:t>Siddharth Srivastava</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18444"/>
            </a:stretch>
          </a:blipFill>
        </p:spPr>
      </p:sp>
      <p:grpSp>
        <p:nvGrpSpPr>
          <p:cNvPr name="Group 3" id="3"/>
          <p:cNvGrpSpPr/>
          <p:nvPr/>
        </p:nvGrpSpPr>
        <p:grpSpPr>
          <a:xfrm rot="0">
            <a:off x="-4705406" y="5986634"/>
            <a:ext cx="13089173" cy="5171733"/>
            <a:chOff x="0" y="0"/>
            <a:chExt cx="677619" cy="267738"/>
          </a:xfrm>
        </p:grpSpPr>
        <p:sp>
          <p:nvSpPr>
            <p:cNvPr name="Freeform 4" id="4"/>
            <p:cNvSpPr/>
            <p:nvPr/>
          </p:nvSpPr>
          <p:spPr>
            <a:xfrm flipH="false" flipV="false" rot="0">
              <a:off x="0" y="0"/>
              <a:ext cx="677619" cy="267738"/>
            </a:xfrm>
            <a:custGeom>
              <a:avLst/>
              <a:gdLst/>
              <a:ahLst/>
              <a:cxnLst/>
              <a:rect r="r" b="b" t="t" l="l"/>
              <a:pathLst>
                <a:path h="267738" w="677619">
                  <a:moveTo>
                    <a:pt x="474419" y="0"/>
                  </a:moveTo>
                  <a:lnTo>
                    <a:pt x="0" y="0"/>
                  </a:lnTo>
                  <a:lnTo>
                    <a:pt x="203200" y="267738"/>
                  </a:lnTo>
                  <a:lnTo>
                    <a:pt x="677619" y="267738"/>
                  </a:lnTo>
                  <a:lnTo>
                    <a:pt x="474419" y="0"/>
                  </a:lnTo>
                  <a:close/>
                </a:path>
              </a:pathLst>
            </a:custGeom>
            <a:solidFill>
              <a:srgbClr val="A10D00"/>
            </a:solidFill>
          </p:spPr>
        </p:sp>
        <p:sp>
          <p:nvSpPr>
            <p:cNvPr name="TextBox 5" id="5"/>
            <p:cNvSpPr txBox="true"/>
            <p:nvPr/>
          </p:nvSpPr>
          <p:spPr>
            <a:xfrm>
              <a:off x="101600" y="-57150"/>
              <a:ext cx="474419" cy="324888"/>
            </a:xfrm>
            <a:prstGeom prst="rect">
              <a:avLst/>
            </a:prstGeom>
          </p:spPr>
          <p:txBody>
            <a:bodyPr anchor="ctr" rtlCol="false" tIns="50800" lIns="50800" bIns="50800" rIns="50800"/>
            <a:lstStyle/>
            <a:p>
              <a:pPr algn="ctr">
                <a:lnSpc>
                  <a:spcPts val="3499"/>
                </a:lnSpc>
              </a:pPr>
            </a:p>
          </p:txBody>
        </p:sp>
      </p:grpSp>
      <p:grpSp>
        <p:nvGrpSpPr>
          <p:cNvPr name="Group 6" id="6"/>
          <p:cNvGrpSpPr/>
          <p:nvPr/>
        </p:nvGrpSpPr>
        <p:grpSpPr>
          <a:xfrm rot="0">
            <a:off x="-7006949" y="-247628"/>
            <a:ext cx="13871531" cy="8439123"/>
            <a:chOff x="0" y="0"/>
            <a:chExt cx="473570" cy="288109"/>
          </a:xfrm>
        </p:grpSpPr>
        <p:sp>
          <p:nvSpPr>
            <p:cNvPr name="Freeform 7" id="7"/>
            <p:cNvSpPr/>
            <p:nvPr/>
          </p:nvSpPr>
          <p:spPr>
            <a:xfrm flipH="false" flipV="false" rot="0">
              <a:off x="0" y="0"/>
              <a:ext cx="473570" cy="288109"/>
            </a:xfrm>
            <a:custGeom>
              <a:avLst/>
              <a:gdLst/>
              <a:ahLst/>
              <a:cxnLst/>
              <a:rect r="r" b="b" t="t" l="l"/>
              <a:pathLst>
                <a:path h="288109" w="473570">
                  <a:moveTo>
                    <a:pt x="203200" y="0"/>
                  </a:moveTo>
                  <a:lnTo>
                    <a:pt x="473570" y="0"/>
                  </a:lnTo>
                  <a:lnTo>
                    <a:pt x="270370" y="288109"/>
                  </a:lnTo>
                  <a:lnTo>
                    <a:pt x="0" y="288109"/>
                  </a:lnTo>
                  <a:lnTo>
                    <a:pt x="203200" y="0"/>
                  </a:lnTo>
                  <a:close/>
                </a:path>
              </a:pathLst>
            </a:custGeom>
            <a:solidFill>
              <a:srgbClr val="B51F19"/>
            </a:solidFill>
          </p:spPr>
        </p:sp>
        <p:sp>
          <p:nvSpPr>
            <p:cNvPr name="TextBox 8" id="8"/>
            <p:cNvSpPr txBox="true"/>
            <p:nvPr/>
          </p:nvSpPr>
          <p:spPr>
            <a:xfrm>
              <a:off x="101600" y="-57150"/>
              <a:ext cx="270370" cy="345259"/>
            </a:xfrm>
            <a:prstGeom prst="rect">
              <a:avLst/>
            </a:prstGeom>
          </p:spPr>
          <p:txBody>
            <a:bodyPr anchor="ctr" rtlCol="false" tIns="50800" lIns="50800" bIns="50800" rIns="50800"/>
            <a:lstStyle/>
            <a:p>
              <a:pPr algn="ctr">
                <a:lnSpc>
                  <a:spcPts val="3499"/>
                </a:lnSpc>
              </a:pPr>
            </a:p>
          </p:txBody>
        </p:sp>
      </p:grpSp>
      <p:sp>
        <p:nvSpPr>
          <p:cNvPr name="Freeform 9" id="9"/>
          <p:cNvSpPr/>
          <p:nvPr/>
        </p:nvSpPr>
        <p:spPr>
          <a:xfrm flipH="false" flipV="false" rot="5400000">
            <a:off x="-751658" y="667555"/>
            <a:ext cx="7681894" cy="8338555"/>
          </a:xfrm>
          <a:custGeom>
            <a:avLst/>
            <a:gdLst/>
            <a:ahLst/>
            <a:cxnLst/>
            <a:rect r="r" b="b" t="t" l="l"/>
            <a:pathLst>
              <a:path h="8338555" w="7681894">
                <a:moveTo>
                  <a:pt x="0" y="0"/>
                </a:moveTo>
                <a:lnTo>
                  <a:pt x="7681894" y="0"/>
                </a:lnTo>
                <a:lnTo>
                  <a:pt x="7681894" y="8338555"/>
                </a:lnTo>
                <a:lnTo>
                  <a:pt x="0" y="833855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10" id="10"/>
          <p:cNvGrpSpPr/>
          <p:nvPr/>
        </p:nvGrpSpPr>
        <p:grpSpPr>
          <a:xfrm rot="0">
            <a:off x="-543103" y="1056532"/>
            <a:ext cx="7407684" cy="6422247"/>
            <a:chOff x="0" y="0"/>
            <a:chExt cx="727368" cy="630606"/>
          </a:xfrm>
        </p:grpSpPr>
        <p:sp>
          <p:nvSpPr>
            <p:cNvPr name="Freeform 11" id="11"/>
            <p:cNvSpPr/>
            <p:nvPr/>
          </p:nvSpPr>
          <p:spPr>
            <a:xfrm flipH="false" flipV="false" rot="0">
              <a:off x="0" y="0"/>
              <a:ext cx="727368" cy="630606"/>
            </a:xfrm>
            <a:custGeom>
              <a:avLst/>
              <a:gdLst/>
              <a:ahLst/>
              <a:cxnLst/>
              <a:rect r="r" b="b" t="t" l="l"/>
              <a:pathLst>
                <a:path h="630606" w="727368">
                  <a:moveTo>
                    <a:pt x="727368" y="315303"/>
                  </a:moveTo>
                  <a:lnTo>
                    <a:pt x="524168" y="630606"/>
                  </a:lnTo>
                  <a:lnTo>
                    <a:pt x="203200" y="630606"/>
                  </a:lnTo>
                  <a:lnTo>
                    <a:pt x="0" y="315303"/>
                  </a:lnTo>
                  <a:lnTo>
                    <a:pt x="203200" y="0"/>
                  </a:lnTo>
                  <a:lnTo>
                    <a:pt x="524168" y="0"/>
                  </a:lnTo>
                  <a:lnTo>
                    <a:pt x="727368" y="315303"/>
                  </a:lnTo>
                  <a:close/>
                </a:path>
              </a:pathLst>
            </a:custGeom>
            <a:blipFill>
              <a:blip r:embed="rId5"/>
              <a:stretch>
                <a:fillRect l="-5309" t="0" r="-5309" b="0"/>
              </a:stretch>
            </a:blipFill>
            <a:ln w="142875" cap="sq">
              <a:solidFill>
                <a:srgbClr val="FFFFFF"/>
              </a:solidFill>
              <a:prstDash val="solid"/>
              <a:miter/>
            </a:ln>
          </p:spPr>
        </p:sp>
      </p:grpSp>
      <p:sp>
        <p:nvSpPr>
          <p:cNvPr name="Freeform 12" id="12"/>
          <p:cNvSpPr/>
          <p:nvPr/>
        </p:nvSpPr>
        <p:spPr>
          <a:xfrm flipH="false" flipV="false" rot="-5400000">
            <a:off x="2486790" y="5191268"/>
            <a:ext cx="4650437" cy="5047964"/>
          </a:xfrm>
          <a:custGeom>
            <a:avLst/>
            <a:gdLst/>
            <a:ahLst/>
            <a:cxnLst/>
            <a:rect r="r" b="b" t="t" l="l"/>
            <a:pathLst>
              <a:path h="5047964" w="4650437">
                <a:moveTo>
                  <a:pt x="0" y="0"/>
                </a:moveTo>
                <a:lnTo>
                  <a:pt x="4650437" y="0"/>
                </a:lnTo>
                <a:lnTo>
                  <a:pt x="4650437" y="5047964"/>
                </a:lnTo>
                <a:lnTo>
                  <a:pt x="0" y="504796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13" id="13"/>
          <p:cNvGrpSpPr/>
          <p:nvPr/>
        </p:nvGrpSpPr>
        <p:grpSpPr>
          <a:xfrm rot="0">
            <a:off x="2759436" y="5699258"/>
            <a:ext cx="4105146" cy="3559042"/>
            <a:chOff x="0" y="0"/>
            <a:chExt cx="727368" cy="630606"/>
          </a:xfrm>
        </p:grpSpPr>
        <p:sp>
          <p:nvSpPr>
            <p:cNvPr name="Freeform 14" id="14"/>
            <p:cNvSpPr/>
            <p:nvPr/>
          </p:nvSpPr>
          <p:spPr>
            <a:xfrm flipH="false" flipV="false" rot="0">
              <a:off x="0" y="0"/>
              <a:ext cx="727368" cy="630606"/>
            </a:xfrm>
            <a:custGeom>
              <a:avLst/>
              <a:gdLst/>
              <a:ahLst/>
              <a:cxnLst/>
              <a:rect r="r" b="b" t="t" l="l"/>
              <a:pathLst>
                <a:path h="630606" w="727368">
                  <a:moveTo>
                    <a:pt x="727368" y="315303"/>
                  </a:moveTo>
                  <a:lnTo>
                    <a:pt x="524168" y="630606"/>
                  </a:lnTo>
                  <a:lnTo>
                    <a:pt x="203200" y="630606"/>
                  </a:lnTo>
                  <a:lnTo>
                    <a:pt x="0" y="315303"/>
                  </a:lnTo>
                  <a:lnTo>
                    <a:pt x="203200" y="0"/>
                  </a:lnTo>
                  <a:lnTo>
                    <a:pt x="524168" y="0"/>
                  </a:lnTo>
                  <a:lnTo>
                    <a:pt x="727368" y="315303"/>
                  </a:lnTo>
                  <a:close/>
                </a:path>
              </a:pathLst>
            </a:custGeom>
            <a:blipFill>
              <a:blip r:embed="rId6"/>
              <a:stretch>
                <a:fillRect l="0" t="-36562" r="0" b="-36562"/>
              </a:stretch>
            </a:blipFill>
            <a:ln w="142875" cap="sq">
              <a:solidFill>
                <a:srgbClr val="FFFFFF"/>
              </a:solidFill>
              <a:prstDash val="solid"/>
              <a:miter/>
            </a:ln>
          </p:spPr>
        </p:sp>
      </p:grpSp>
      <p:sp>
        <p:nvSpPr>
          <p:cNvPr name="TextBox 15" id="15"/>
          <p:cNvSpPr txBox="true"/>
          <p:nvPr/>
        </p:nvSpPr>
        <p:spPr>
          <a:xfrm rot="0">
            <a:off x="6830698" y="-24113"/>
            <a:ext cx="4829968" cy="2147570"/>
          </a:xfrm>
          <a:prstGeom prst="rect">
            <a:avLst/>
          </a:prstGeom>
        </p:spPr>
        <p:txBody>
          <a:bodyPr anchor="t" rtlCol="false" tIns="0" lIns="0" bIns="0" rIns="0">
            <a:spAutoFit/>
          </a:bodyPr>
          <a:lstStyle/>
          <a:p>
            <a:pPr algn="l">
              <a:lnSpc>
                <a:spcPts val="8499"/>
              </a:lnSpc>
            </a:pPr>
            <a:r>
              <a:rPr lang="en-US" sz="6799" b="true">
                <a:solidFill>
                  <a:srgbClr val="1D1A1B"/>
                </a:solidFill>
                <a:latin typeface="Public Sans Bold"/>
                <a:ea typeface="Public Sans Bold"/>
                <a:cs typeface="Public Sans Bold"/>
                <a:sym typeface="Public Sans Bold"/>
              </a:rPr>
              <a:t>Benefits and Impact</a:t>
            </a:r>
          </a:p>
        </p:txBody>
      </p:sp>
      <p:grpSp>
        <p:nvGrpSpPr>
          <p:cNvPr name="Group 16" id="16"/>
          <p:cNvGrpSpPr/>
          <p:nvPr/>
        </p:nvGrpSpPr>
        <p:grpSpPr>
          <a:xfrm rot="0">
            <a:off x="8197703" y="2521835"/>
            <a:ext cx="9350209" cy="2181499"/>
            <a:chOff x="0" y="0"/>
            <a:chExt cx="12466946" cy="2908665"/>
          </a:xfrm>
        </p:grpSpPr>
        <p:sp>
          <p:nvSpPr>
            <p:cNvPr name="Freeform 17" id="17"/>
            <p:cNvSpPr/>
            <p:nvPr/>
          </p:nvSpPr>
          <p:spPr>
            <a:xfrm flipH="false" flipV="false" rot="0">
              <a:off x="0" y="0"/>
              <a:ext cx="755156" cy="755156"/>
            </a:xfrm>
            <a:custGeom>
              <a:avLst/>
              <a:gdLst/>
              <a:ahLst/>
              <a:cxnLst/>
              <a:rect r="r" b="b" t="t" l="l"/>
              <a:pathLst>
                <a:path h="755156" w="755156">
                  <a:moveTo>
                    <a:pt x="0" y="0"/>
                  </a:moveTo>
                  <a:lnTo>
                    <a:pt x="755156" y="0"/>
                  </a:lnTo>
                  <a:lnTo>
                    <a:pt x="755156" y="755156"/>
                  </a:lnTo>
                  <a:lnTo>
                    <a:pt x="0" y="75515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18" id="18"/>
            <p:cNvGrpSpPr/>
            <p:nvPr/>
          </p:nvGrpSpPr>
          <p:grpSpPr>
            <a:xfrm rot="0">
              <a:off x="96690" y="65122"/>
              <a:ext cx="561776" cy="561776"/>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51F19"/>
              </a:solidFill>
              <a:ln w="47625" cap="sq">
                <a:solidFill>
                  <a:srgbClr val="FFFFFF"/>
                </a:solidFill>
                <a:prstDash val="solid"/>
                <a:miter/>
              </a:ln>
            </p:spPr>
          </p:sp>
          <p:sp>
            <p:nvSpPr>
              <p:cNvPr name="TextBox 20" id="20"/>
              <p:cNvSpPr txBox="true"/>
              <p:nvPr/>
            </p:nvSpPr>
            <p:spPr>
              <a:xfrm>
                <a:off x="76200" y="19050"/>
                <a:ext cx="660400" cy="717550"/>
              </a:xfrm>
              <a:prstGeom prst="rect">
                <a:avLst/>
              </a:prstGeom>
            </p:spPr>
            <p:txBody>
              <a:bodyPr anchor="ctr" rtlCol="false" tIns="50800" lIns="50800" bIns="50800" rIns="50800"/>
              <a:lstStyle/>
              <a:p>
                <a:pPr algn="ctr">
                  <a:lnSpc>
                    <a:spcPts val="3499"/>
                  </a:lnSpc>
                </a:pPr>
              </a:p>
            </p:txBody>
          </p:sp>
        </p:grpSp>
        <p:sp>
          <p:nvSpPr>
            <p:cNvPr name="TextBox 21" id="21"/>
            <p:cNvSpPr txBox="true"/>
            <p:nvPr/>
          </p:nvSpPr>
          <p:spPr>
            <a:xfrm rot="0">
              <a:off x="704962" y="569748"/>
              <a:ext cx="11761984" cy="2338916"/>
            </a:xfrm>
            <a:prstGeom prst="rect">
              <a:avLst/>
            </a:prstGeom>
          </p:spPr>
          <p:txBody>
            <a:bodyPr anchor="t" rtlCol="false" tIns="0" lIns="0" bIns="0" rIns="0">
              <a:spAutoFit/>
            </a:bodyPr>
            <a:lstStyle/>
            <a:p>
              <a:pPr algn="l" marL="431802" indent="-215901" lvl="1">
                <a:lnSpc>
                  <a:spcPts val="2800"/>
                </a:lnSpc>
                <a:buFont typeface="Arial"/>
                <a:buChar char="•"/>
              </a:pPr>
              <a:r>
                <a:rPr lang="en-US" sz="2000">
                  <a:solidFill>
                    <a:srgbClr val="1D1A1B"/>
                  </a:solidFill>
                  <a:latin typeface="Public Sans"/>
                  <a:ea typeface="Public Sans"/>
                  <a:cs typeface="Public Sans"/>
                  <a:sym typeface="Public Sans"/>
                </a:rPr>
                <a:t>Benefit: Automating resume screening and form submission significantly reduces the time HR teams spend on repetitive tasks.</a:t>
              </a:r>
            </a:p>
            <a:p>
              <a:pPr algn="l" marL="431802" indent="-215901" lvl="1">
                <a:lnSpc>
                  <a:spcPts val="2800"/>
                </a:lnSpc>
                <a:buFont typeface="Arial"/>
                <a:buChar char="•"/>
              </a:pPr>
              <a:r>
                <a:rPr lang="en-US" sz="2000">
                  <a:solidFill>
                    <a:srgbClr val="1D1A1B"/>
                  </a:solidFill>
                  <a:latin typeface="Public Sans"/>
                  <a:ea typeface="Public Sans"/>
                  <a:cs typeface="Public Sans"/>
                  <a:sym typeface="Public Sans"/>
                </a:rPr>
                <a:t>Impact: HR professionals can focus more on strategic tasks, such as interviewing and assessing candidates, rather than manual data entry.</a:t>
              </a:r>
            </a:p>
            <a:p>
              <a:pPr algn="l">
                <a:lnSpc>
                  <a:spcPts val="2800"/>
                </a:lnSpc>
              </a:pPr>
            </a:p>
          </p:txBody>
        </p:sp>
        <p:sp>
          <p:nvSpPr>
            <p:cNvPr name="TextBox 22" id="22"/>
            <p:cNvSpPr txBox="true"/>
            <p:nvPr/>
          </p:nvSpPr>
          <p:spPr>
            <a:xfrm rot="0">
              <a:off x="1020017" y="7972"/>
              <a:ext cx="7287528" cy="556683"/>
            </a:xfrm>
            <a:prstGeom prst="rect">
              <a:avLst/>
            </a:prstGeom>
          </p:spPr>
          <p:txBody>
            <a:bodyPr anchor="t" rtlCol="false" tIns="0" lIns="0" bIns="0" rIns="0">
              <a:spAutoFit/>
            </a:bodyPr>
            <a:lstStyle/>
            <a:p>
              <a:pPr algn="l">
                <a:lnSpc>
                  <a:spcPts val="3499"/>
                </a:lnSpc>
              </a:pPr>
              <a:r>
                <a:rPr lang="en-US" sz="2499" b="true">
                  <a:solidFill>
                    <a:srgbClr val="1D1A1B"/>
                  </a:solidFill>
                  <a:latin typeface="Public Sans Bold"/>
                  <a:ea typeface="Public Sans Bold"/>
                  <a:cs typeface="Public Sans Bold"/>
                  <a:sym typeface="Public Sans Bold"/>
                </a:rPr>
                <a:t>Time Efficiency</a:t>
              </a:r>
            </a:p>
          </p:txBody>
        </p:sp>
      </p:grpSp>
      <p:grpSp>
        <p:nvGrpSpPr>
          <p:cNvPr name="Group 23" id="23"/>
          <p:cNvGrpSpPr/>
          <p:nvPr/>
        </p:nvGrpSpPr>
        <p:grpSpPr>
          <a:xfrm rot="0">
            <a:off x="8100968" y="4703334"/>
            <a:ext cx="9543678" cy="2566600"/>
            <a:chOff x="0" y="0"/>
            <a:chExt cx="12724905" cy="3422133"/>
          </a:xfrm>
        </p:grpSpPr>
        <p:sp>
          <p:nvSpPr>
            <p:cNvPr name="Freeform 24" id="24"/>
            <p:cNvSpPr/>
            <p:nvPr/>
          </p:nvSpPr>
          <p:spPr>
            <a:xfrm flipH="false" flipV="false" rot="0">
              <a:off x="0" y="0"/>
              <a:ext cx="755156" cy="755156"/>
            </a:xfrm>
            <a:custGeom>
              <a:avLst/>
              <a:gdLst/>
              <a:ahLst/>
              <a:cxnLst/>
              <a:rect r="r" b="b" t="t" l="l"/>
              <a:pathLst>
                <a:path h="755156" w="755156">
                  <a:moveTo>
                    <a:pt x="0" y="0"/>
                  </a:moveTo>
                  <a:lnTo>
                    <a:pt x="755156" y="0"/>
                  </a:lnTo>
                  <a:lnTo>
                    <a:pt x="755156" y="755156"/>
                  </a:lnTo>
                  <a:lnTo>
                    <a:pt x="0" y="75515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25" id="25"/>
            <p:cNvGrpSpPr/>
            <p:nvPr/>
          </p:nvGrpSpPr>
          <p:grpSpPr>
            <a:xfrm rot="0">
              <a:off x="96690" y="136874"/>
              <a:ext cx="561776" cy="561776"/>
              <a:chOff x="0" y="0"/>
              <a:chExt cx="812800" cy="812800"/>
            </a:xfrm>
          </p:grpSpPr>
          <p:sp>
            <p:nvSpPr>
              <p:cNvPr name="Freeform 26" id="2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51F19"/>
              </a:solidFill>
              <a:ln w="47625" cap="sq">
                <a:solidFill>
                  <a:srgbClr val="FFFFFF"/>
                </a:solidFill>
                <a:prstDash val="solid"/>
                <a:miter/>
              </a:ln>
            </p:spPr>
          </p:sp>
          <p:sp>
            <p:nvSpPr>
              <p:cNvPr name="TextBox 27" id="27"/>
              <p:cNvSpPr txBox="true"/>
              <p:nvPr/>
            </p:nvSpPr>
            <p:spPr>
              <a:xfrm>
                <a:off x="76200" y="19050"/>
                <a:ext cx="660400" cy="717550"/>
              </a:xfrm>
              <a:prstGeom prst="rect">
                <a:avLst/>
              </a:prstGeom>
            </p:spPr>
            <p:txBody>
              <a:bodyPr anchor="ctr" rtlCol="false" tIns="50800" lIns="50800" bIns="50800" rIns="50800"/>
              <a:lstStyle/>
              <a:p>
                <a:pPr algn="ctr">
                  <a:lnSpc>
                    <a:spcPts val="3499"/>
                  </a:lnSpc>
                </a:pPr>
              </a:p>
            </p:txBody>
          </p:sp>
        </p:grpSp>
        <p:sp>
          <p:nvSpPr>
            <p:cNvPr name="TextBox 28" id="28"/>
            <p:cNvSpPr txBox="true"/>
            <p:nvPr/>
          </p:nvSpPr>
          <p:spPr>
            <a:xfrm rot="0">
              <a:off x="1023711" y="613317"/>
              <a:ext cx="11701193" cy="2808816"/>
            </a:xfrm>
            <a:prstGeom prst="rect">
              <a:avLst/>
            </a:prstGeom>
          </p:spPr>
          <p:txBody>
            <a:bodyPr anchor="t" rtlCol="false" tIns="0" lIns="0" bIns="0" rIns="0">
              <a:spAutoFit/>
            </a:bodyPr>
            <a:lstStyle/>
            <a:p>
              <a:pPr algn="l" marL="431802" indent="-215901" lvl="1">
                <a:lnSpc>
                  <a:spcPts val="2800"/>
                </a:lnSpc>
                <a:buFont typeface="Arial"/>
                <a:buChar char="•"/>
              </a:pPr>
              <a:r>
                <a:rPr lang="en-US" sz="2000">
                  <a:solidFill>
                    <a:srgbClr val="1D1A1B"/>
                  </a:solidFill>
                  <a:latin typeface="Public Sans"/>
                  <a:ea typeface="Public Sans"/>
                  <a:cs typeface="Public Sans"/>
                  <a:sym typeface="Public Sans"/>
                </a:rPr>
                <a:t>Benefit: The system can easily handle a high volume of resumes without additional manual effort.</a:t>
              </a:r>
            </a:p>
            <a:p>
              <a:pPr algn="l" marL="431802" indent="-215901" lvl="1">
                <a:lnSpc>
                  <a:spcPts val="2800"/>
                </a:lnSpc>
                <a:buFont typeface="Arial"/>
                <a:buChar char="•"/>
              </a:pPr>
              <a:r>
                <a:rPr lang="en-US" sz="2000">
                  <a:solidFill>
                    <a:srgbClr val="1D1A1B"/>
                  </a:solidFill>
                  <a:latin typeface="Public Sans"/>
                  <a:ea typeface="Public Sans"/>
                  <a:cs typeface="Public Sans"/>
                  <a:sym typeface="Public Sans"/>
                </a:rPr>
                <a:t>Impact: Supports fast-growing organizations or periods of high recruitment demand, ensuring the process remains smooth and efficient.</a:t>
              </a:r>
            </a:p>
            <a:p>
              <a:pPr algn="l">
                <a:lnSpc>
                  <a:spcPts val="2800"/>
                </a:lnSpc>
              </a:pPr>
            </a:p>
          </p:txBody>
        </p:sp>
        <p:sp>
          <p:nvSpPr>
            <p:cNvPr name="TextBox 29" id="29"/>
            <p:cNvSpPr txBox="true"/>
            <p:nvPr/>
          </p:nvSpPr>
          <p:spPr>
            <a:xfrm rot="0">
              <a:off x="1231477" y="79724"/>
              <a:ext cx="7287528" cy="556683"/>
            </a:xfrm>
            <a:prstGeom prst="rect">
              <a:avLst/>
            </a:prstGeom>
          </p:spPr>
          <p:txBody>
            <a:bodyPr anchor="t" rtlCol="false" tIns="0" lIns="0" bIns="0" rIns="0">
              <a:spAutoFit/>
            </a:bodyPr>
            <a:lstStyle/>
            <a:p>
              <a:pPr algn="l">
                <a:lnSpc>
                  <a:spcPts val="3499"/>
                </a:lnSpc>
              </a:pPr>
              <a:r>
                <a:rPr lang="en-US" sz="2499" b="true">
                  <a:solidFill>
                    <a:srgbClr val="1D1A1B"/>
                  </a:solidFill>
                  <a:latin typeface="Public Sans Bold"/>
                  <a:ea typeface="Public Sans Bold"/>
                  <a:cs typeface="Public Sans Bold"/>
                  <a:sym typeface="Public Sans Bold"/>
                </a:rPr>
                <a:t>Scalability</a:t>
              </a:r>
            </a:p>
          </p:txBody>
        </p:sp>
      </p:grpSp>
      <p:grpSp>
        <p:nvGrpSpPr>
          <p:cNvPr name="Group 30" id="30"/>
          <p:cNvGrpSpPr/>
          <p:nvPr/>
        </p:nvGrpSpPr>
        <p:grpSpPr>
          <a:xfrm rot="0">
            <a:off x="8156106" y="7191803"/>
            <a:ext cx="8495167" cy="2698182"/>
            <a:chOff x="0" y="0"/>
            <a:chExt cx="11326890" cy="3597576"/>
          </a:xfrm>
        </p:grpSpPr>
        <p:sp>
          <p:nvSpPr>
            <p:cNvPr name="Freeform 31" id="31"/>
            <p:cNvSpPr/>
            <p:nvPr/>
          </p:nvSpPr>
          <p:spPr>
            <a:xfrm flipH="false" flipV="false" rot="0">
              <a:off x="0" y="0"/>
              <a:ext cx="755156" cy="755156"/>
            </a:xfrm>
            <a:custGeom>
              <a:avLst/>
              <a:gdLst/>
              <a:ahLst/>
              <a:cxnLst/>
              <a:rect r="r" b="b" t="t" l="l"/>
              <a:pathLst>
                <a:path h="755156" w="755156">
                  <a:moveTo>
                    <a:pt x="0" y="0"/>
                  </a:moveTo>
                  <a:lnTo>
                    <a:pt x="755156" y="0"/>
                  </a:lnTo>
                  <a:lnTo>
                    <a:pt x="755156" y="755156"/>
                  </a:lnTo>
                  <a:lnTo>
                    <a:pt x="0" y="75515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32" id="32"/>
            <p:cNvGrpSpPr/>
            <p:nvPr/>
          </p:nvGrpSpPr>
          <p:grpSpPr>
            <a:xfrm rot="0">
              <a:off x="96690" y="96690"/>
              <a:ext cx="561776" cy="561776"/>
              <a:chOff x="0" y="0"/>
              <a:chExt cx="812800" cy="812800"/>
            </a:xfrm>
          </p:grpSpPr>
          <p:sp>
            <p:nvSpPr>
              <p:cNvPr name="Freeform 33" id="3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51F19"/>
              </a:solidFill>
              <a:ln w="47625" cap="sq">
                <a:solidFill>
                  <a:srgbClr val="FFFFFF"/>
                </a:solidFill>
                <a:prstDash val="solid"/>
                <a:miter/>
              </a:ln>
            </p:spPr>
          </p:sp>
          <p:sp>
            <p:nvSpPr>
              <p:cNvPr name="TextBox 34" id="34"/>
              <p:cNvSpPr txBox="true"/>
              <p:nvPr/>
            </p:nvSpPr>
            <p:spPr>
              <a:xfrm>
                <a:off x="76200" y="19050"/>
                <a:ext cx="660400" cy="717550"/>
              </a:xfrm>
              <a:prstGeom prst="rect">
                <a:avLst/>
              </a:prstGeom>
            </p:spPr>
            <p:txBody>
              <a:bodyPr anchor="ctr" rtlCol="false" tIns="50800" lIns="50800" bIns="50800" rIns="50800"/>
              <a:lstStyle/>
              <a:p>
                <a:pPr algn="ctr">
                  <a:lnSpc>
                    <a:spcPts val="3499"/>
                  </a:lnSpc>
                </a:pPr>
              </a:p>
            </p:txBody>
          </p:sp>
        </p:grpSp>
        <p:sp>
          <p:nvSpPr>
            <p:cNvPr name="TextBox 35" id="35"/>
            <p:cNvSpPr txBox="true"/>
            <p:nvPr/>
          </p:nvSpPr>
          <p:spPr>
            <a:xfrm rot="0">
              <a:off x="1080081" y="788759"/>
              <a:ext cx="10246809" cy="2808816"/>
            </a:xfrm>
            <a:prstGeom prst="rect">
              <a:avLst/>
            </a:prstGeom>
          </p:spPr>
          <p:txBody>
            <a:bodyPr anchor="t" rtlCol="false" tIns="0" lIns="0" bIns="0" rIns="0">
              <a:spAutoFit/>
            </a:bodyPr>
            <a:lstStyle/>
            <a:p>
              <a:pPr algn="l" marL="431802" indent="-215901" lvl="1">
                <a:lnSpc>
                  <a:spcPts val="2800"/>
                </a:lnSpc>
                <a:buFont typeface="Arial"/>
                <a:buChar char="•"/>
              </a:pPr>
              <a:r>
                <a:rPr lang="en-US" sz="2000">
                  <a:solidFill>
                    <a:srgbClr val="1D1A1B"/>
                  </a:solidFill>
                  <a:latin typeface="Public Sans"/>
                  <a:ea typeface="Public Sans"/>
                  <a:cs typeface="Public Sans"/>
                  <a:sym typeface="Public Sans"/>
                </a:rPr>
                <a:t>Benefit: Daily audit reports track all processed resumes, submissions, and errors, providing a clear record for future reference.</a:t>
              </a:r>
            </a:p>
            <a:p>
              <a:pPr algn="l" marL="431802" indent="-215901" lvl="1">
                <a:lnSpc>
                  <a:spcPts val="2800"/>
                </a:lnSpc>
                <a:buFont typeface="Arial"/>
                <a:buChar char="•"/>
              </a:pPr>
              <a:r>
                <a:rPr lang="en-US" sz="2000">
                  <a:solidFill>
                    <a:srgbClr val="1D1A1B"/>
                  </a:solidFill>
                  <a:latin typeface="Public Sans"/>
                  <a:ea typeface="Public Sans"/>
                  <a:cs typeface="Public Sans"/>
                  <a:sym typeface="Public Sans"/>
                </a:rPr>
                <a:t>Impact: Enhances transparency in the recruitment process and enables HR teams to quickly identify and rectify issues.</a:t>
              </a:r>
            </a:p>
            <a:p>
              <a:pPr algn="l">
                <a:lnSpc>
                  <a:spcPts val="2800"/>
                </a:lnSpc>
              </a:pPr>
            </a:p>
          </p:txBody>
        </p:sp>
        <p:sp>
          <p:nvSpPr>
            <p:cNvPr name="TextBox 36" id="36"/>
            <p:cNvSpPr txBox="true"/>
            <p:nvPr/>
          </p:nvSpPr>
          <p:spPr>
            <a:xfrm rot="0">
              <a:off x="1110334" y="103040"/>
              <a:ext cx="7287528" cy="556683"/>
            </a:xfrm>
            <a:prstGeom prst="rect">
              <a:avLst/>
            </a:prstGeom>
          </p:spPr>
          <p:txBody>
            <a:bodyPr anchor="t" rtlCol="false" tIns="0" lIns="0" bIns="0" rIns="0">
              <a:spAutoFit/>
            </a:bodyPr>
            <a:lstStyle/>
            <a:p>
              <a:pPr algn="l">
                <a:lnSpc>
                  <a:spcPts val="3499"/>
                </a:lnSpc>
              </a:pPr>
              <a:r>
                <a:rPr lang="en-US" sz="2499" b="true">
                  <a:solidFill>
                    <a:srgbClr val="1D1A1B"/>
                  </a:solidFill>
                  <a:latin typeface="Public Sans Bold"/>
                  <a:ea typeface="Public Sans Bold"/>
                  <a:cs typeface="Public Sans Bold"/>
                  <a:sym typeface="Public Sans Bold"/>
                </a:rPr>
                <a:t>Transparency and Accountability</a:t>
              </a:r>
            </a:p>
          </p:txBody>
        </p:sp>
      </p:grpSp>
      <p:grpSp>
        <p:nvGrpSpPr>
          <p:cNvPr name="Group 37" id="37"/>
          <p:cNvGrpSpPr/>
          <p:nvPr/>
        </p:nvGrpSpPr>
        <p:grpSpPr>
          <a:xfrm rot="0">
            <a:off x="14564053" y="-1477201"/>
            <a:ext cx="5390494" cy="2982376"/>
            <a:chOff x="0" y="0"/>
            <a:chExt cx="7187325" cy="3976501"/>
          </a:xfrm>
        </p:grpSpPr>
        <p:grpSp>
          <p:nvGrpSpPr>
            <p:cNvPr name="Group 38" id="38"/>
            <p:cNvGrpSpPr/>
            <p:nvPr/>
          </p:nvGrpSpPr>
          <p:grpSpPr>
            <a:xfrm rot="-10800000">
              <a:off x="0" y="0"/>
              <a:ext cx="7187325" cy="3262226"/>
              <a:chOff x="0" y="0"/>
              <a:chExt cx="1239720" cy="562692"/>
            </a:xfrm>
          </p:grpSpPr>
          <p:sp>
            <p:nvSpPr>
              <p:cNvPr name="Freeform 39" id="39"/>
              <p:cNvSpPr/>
              <p:nvPr/>
            </p:nvSpPr>
            <p:spPr>
              <a:xfrm flipH="false" flipV="false" rot="0">
                <a:off x="0" y="0"/>
                <a:ext cx="1239720" cy="562692"/>
              </a:xfrm>
              <a:custGeom>
                <a:avLst/>
                <a:gdLst/>
                <a:ahLst/>
                <a:cxnLst/>
                <a:rect r="r" b="b" t="t" l="l"/>
                <a:pathLst>
                  <a:path h="562692" w="1239720">
                    <a:moveTo>
                      <a:pt x="1239720" y="281346"/>
                    </a:moveTo>
                    <a:lnTo>
                      <a:pt x="1036520" y="562692"/>
                    </a:lnTo>
                    <a:lnTo>
                      <a:pt x="203200" y="562692"/>
                    </a:lnTo>
                    <a:lnTo>
                      <a:pt x="0" y="281346"/>
                    </a:lnTo>
                    <a:lnTo>
                      <a:pt x="203200" y="0"/>
                    </a:lnTo>
                    <a:lnTo>
                      <a:pt x="1036520" y="0"/>
                    </a:lnTo>
                    <a:lnTo>
                      <a:pt x="1239720" y="281346"/>
                    </a:lnTo>
                    <a:close/>
                  </a:path>
                </a:pathLst>
              </a:custGeom>
              <a:solidFill>
                <a:srgbClr val="A10D00"/>
              </a:solidFill>
            </p:spPr>
          </p:sp>
          <p:sp>
            <p:nvSpPr>
              <p:cNvPr name="TextBox 40" id="40"/>
              <p:cNvSpPr txBox="true"/>
              <p:nvPr/>
            </p:nvSpPr>
            <p:spPr>
              <a:xfrm>
                <a:off x="114300" y="-57150"/>
                <a:ext cx="1011120" cy="619842"/>
              </a:xfrm>
              <a:prstGeom prst="rect">
                <a:avLst/>
              </a:prstGeom>
            </p:spPr>
            <p:txBody>
              <a:bodyPr anchor="ctr" rtlCol="false" tIns="50800" lIns="50800" bIns="50800" rIns="50800"/>
              <a:lstStyle/>
              <a:p>
                <a:pPr algn="ctr">
                  <a:lnSpc>
                    <a:spcPts val="3499"/>
                  </a:lnSpc>
                </a:pPr>
              </a:p>
            </p:txBody>
          </p:sp>
        </p:grpSp>
        <p:grpSp>
          <p:nvGrpSpPr>
            <p:cNvPr name="Group 41" id="41"/>
            <p:cNvGrpSpPr/>
            <p:nvPr/>
          </p:nvGrpSpPr>
          <p:grpSpPr>
            <a:xfrm rot="-10800000">
              <a:off x="2511062" y="2547952"/>
              <a:ext cx="3673400" cy="1428550"/>
              <a:chOff x="0" y="0"/>
              <a:chExt cx="1643297" cy="639062"/>
            </a:xfrm>
          </p:grpSpPr>
          <p:sp>
            <p:nvSpPr>
              <p:cNvPr name="Freeform 42" id="42"/>
              <p:cNvSpPr/>
              <p:nvPr/>
            </p:nvSpPr>
            <p:spPr>
              <a:xfrm flipH="false" flipV="false" rot="0">
                <a:off x="0" y="0"/>
                <a:ext cx="1643297" cy="639062"/>
              </a:xfrm>
              <a:custGeom>
                <a:avLst/>
                <a:gdLst/>
                <a:ahLst/>
                <a:cxnLst/>
                <a:rect r="r" b="b" t="t" l="l"/>
                <a:pathLst>
                  <a:path h="639062" w="1643297">
                    <a:moveTo>
                      <a:pt x="1643297" y="319531"/>
                    </a:moveTo>
                    <a:lnTo>
                      <a:pt x="1440097" y="639062"/>
                    </a:lnTo>
                    <a:lnTo>
                      <a:pt x="203200" y="639062"/>
                    </a:lnTo>
                    <a:lnTo>
                      <a:pt x="0" y="319531"/>
                    </a:lnTo>
                    <a:lnTo>
                      <a:pt x="203200" y="0"/>
                    </a:lnTo>
                    <a:lnTo>
                      <a:pt x="1440097" y="0"/>
                    </a:lnTo>
                    <a:lnTo>
                      <a:pt x="1643297" y="319531"/>
                    </a:lnTo>
                    <a:close/>
                  </a:path>
                </a:pathLst>
              </a:custGeom>
              <a:solidFill>
                <a:srgbClr val="B51F19"/>
              </a:solidFill>
              <a:ln w="57150" cap="sq">
                <a:solidFill>
                  <a:srgbClr val="FFFFFF"/>
                </a:solidFill>
                <a:prstDash val="solid"/>
                <a:miter/>
              </a:ln>
            </p:spPr>
          </p:sp>
          <p:sp>
            <p:nvSpPr>
              <p:cNvPr name="TextBox 43" id="43"/>
              <p:cNvSpPr txBox="true"/>
              <p:nvPr/>
            </p:nvSpPr>
            <p:spPr>
              <a:xfrm>
                <a:off x="114300" y="-57150"/>
                <a:ext cx="1414697" cy="696212"/>
              </a:xfrm>
              <a:prstGeom prst="rect">
                <a:avLst/>
              </a:prstGeom>
            </p:spPr>
            <p:txBody>
              <a:bodyPr anchor="ctr" rtlCol="false" tIns="50800" lIns="50800" bIns="50800" rIns="50800"/>
              <a:lstStyle/>
              <a:p>
                <a:pPr algn="ctr">
                  <a:lnSpc>
                    <a:spcPts val="3499"/>
                  </a:lnSpc>
                </a:pPr>
              </a:p>
            </p:txBody>
          </p:sp>
        </p:grpSp>
      </p:grpSp>
      <p:sp>
        <p:nvSpPr>
          <p:cNvPr name="Freeform 44" id="44"/>
          <p:cNvSpPr/>
          <p:nvPr/>
        </p:nvSpPr>
        <p:spPr>
          <a:xfrm flipH="false" flipV="false" rot="5400000">
            <a:off x="17201961" y="7533472"/>
            <a:ext cx="2172079" cy="690405"/>
          </a:xfrm>
          <a:custGeom>
            <a:avLst/>
            <a:gdLst/>
            <a:ahLst/>
            <a:cxnLst/>
            <a:rect r="r" b="b" t="t" l="l"/>
            <a:pathLst>
              <a:path h="690405" w="2172079">
                <a:moveTo>
                  <a:pt x="0" y="0"/>
                </a:moveTo>
                <a:lnTo>
                  <a:pt x="2172078" y="0"/>
                </a:lnTo>
                <a:lnTo>
                  <a:pt x="2172078" y="690405"/>
                </a:lnTo>
                <a:lnTo>
                  <a:pt x="0" y="690405"/>
                </a:lnTo>
                <a:lnTo>
                  <a:pt x="0" y="0"/>
                </a:lnTo>
                <a:close/>
              </a:path>
            </a:pathLst>
          </a:custGeom>
          <a:blipFill>
            <a:blip r:embed="rId9">
              <a:extLst>
                <a:ext uri="{96DAC541-7B7A-43D3-8B79-37D633B846F1}">
                  <asvg:svgBlip xmlns:asvg="http://schemas.microsoft.com/office/drawing/2016/SVG/main" r:embed="rId10"/>
                </a:ext>
              </a:extLst>
            </a:blip>
            <a:stretch>
              <a:fillRect l="0" t="-23484" r="0" b="0"/>
            </a:stretch>
          </a:blipFill>
        </p:spPr>
      </p:sp>
      <p:sp>
        <p:nvSpPr>
          <p:cNvPr name="Freeform 45" id="45"/>
          <p:cNvSpPr/>
          <p:nvPr/>
        </p:nvSpPr>
        <p:spPr>
          <a:xfrm flipH="false" flipV="false" rot="0">
            <a:off x="583821" y="9889984"/>
            <a:ext cx="1321559" cy="523662"/>
          </a:xfrm>
          <a:custGeom>
            <a:avLst/>
            <a:gdLst/>
            <a:ahLst/>
            <a:cxnLst/>
            <a:rect r="r" b="b" t="t" l="l"/>
            <a:pathLst>
              <a:path h="523662" w="1321559">
                <a:moveTo>
                  <a:pt x="0" y="0"/>
                </a:moveTo>
                <a:lnTo>
                  <a:pt x="1321558" y="0"/>
                </a:lnTo>
                <a:lnTo>
                  <a:pt x="1321558" y="523662"/>
                </a:lnTo>
                <a:lnTo>
                  <a:pt x="0" y="523662"/>
                </a:lnTo>
                <a:lnTo>
                  <a:pt x="0" y="0"/>
                </a:lnTo>
                <a:close/>
              </a:path>
            </a:pathLst>
          </a:custGeom>
          <a:blipFill>
            <a:blip r:embed="rId11">
              <a:extLst>
                <a:ext uri="{96DAC541-7B7A-43D3-8B79-37D633B846F1}">
                  <asvg:svgBlip xmlns:asvg="http://schemas.microsoft.com/office/drawing/2016/SVG/main" r:embed="rId12"/>
                </a:ext>
              </a:extLst>
            </a:blip>
            <a:stretch>
              <a:fillRect l="0" t="-20273" r="-21421" b="0"/>
            </a:stretch>
          </a:blipFill>
        </p:spPr>
      </p:sp>
      <p:sp>
        <p:nvSpPr>
          <p:cNvPr name="Freeform 46" id="46"/>
          <p:cNvSpPr/>
          <p:nvPr/>
        </p:nvSpPr>
        <p:spPr>
          <a:xfrm flipH="false" flipV="false" rot="0">
            <a:off x="2394167" y="320995"/>
            <a:ext cx="1533144" cy="289381"/>
          </a:xfrm>
          <a:custGeom>
            <a:avLst/>
            <a:gdLst/>
            <a:ahLst/>
            <a:cxnLst/>
            <a:rect r="r" b="b" t="t" l="l"/>
            <a:pathLst>
              <a:path h="289381" w="1533144">
                <a:moveTo>
                  <a:pt x="0" y="0"/>
                </a:moveTo>
                <a:lnTo>
                  <a:pt x="1533144" y="0"/>
                </a:lnTo>
                <a:lnTo>
                  <a:pt x="1533144" y="289381"/>
                </a:lnTo>
                <a:lnTo>
                  <a:pt x="0" y="289381"/>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47" id="47"/>
          <p:cNvSpPr/>
          <p:nvPr/>
        </p:nvSpPr>
        <p:spPr>
          <a:xfrm flipH="false" flipV="false" rot="0">
            <a:off x="16537781" y="-2032197"/>
            <a:ext cx="3098800" cy="2738564"/>
          </a:xfrm>
          <a:custGeom>
            <a:avLst/>
            <a:gdLst/>
            <a:ahLst/>
            <a:cxnLst/>
            <a:rect r="r" b="b" t="t" l="l"/>
            <a:pathLst>
              <a:path h="2738564" w="3098800">
                <a:moveTo>
                  <a:pt x="0" y="0"/>
                </a:moveTo>
                <a:lnTo>
                  <a:pt x="3098800" y="0"/>
                </a:lnTo>
                <a:lnTo>
                  <a:pt x="3098800" y="2738564"/>
                </a:lnTo>
                <a:lnTo>
                  <a:pt x="0" y="2738564"/>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48" id="48"/>
          <p:cNvSpPr/>
          <p:nvPr/>
        </p:nvSpPr>
        <p:spPr>
          <a:xfrm flipH="false" flipV="false" rot="0">
            <a:off x="9144000" y="10018463"/>
            <a:ext cx="10873692" cy="1293159"/>
          </a:xfrm>
          <a:custGeom>
            <a:avLst/>
            <a:gdLst/>
            <a:ahLst/>
            <a:cxnLst/>
            <a:rect r="r" b="b" t="t" l="l"/>
            <a:pathLst>
              <a:path h="1293159" w="10873692">
                <a:moveTo>
                  <a:pt x="0" y="0"/>
                </a:moveTo>
                <a:lnTo>
                  <a:pt x="10873692" y="0"/>
                </a:lnTo>
                <a:lnTo>
                  <a:pt x="10873692" y="1293159"/>
                </a:lnTo>
                <a:lnTo>
                  <a:pt x="0" y="1293159"/>
                </a:lnTo>
                <a:lnTo>
                  <a:pt x="0" y="0"/>
                </a:lnTo>
                <a:close/>
              </a:path>
            </a:pathLst>
          </a:custGeom>
          <a:blipFill>
            <a:blip r:embed="rId17">
              <a:extLst>
                <a:ext uri="{96DAC541-7B7A-43D3-8B79-37D633B846F1}">
                  <asvg:svgBlip xmlns:asvg="http://schemas.microsoft.com/office/drawing/2016/SVG/main" r:embed="rId18"/>
                </a:ext>
              </a:extLst>
            </a:blip>
            <a:stretch>
              <a:fillRect l="0" t="-561128" r="0" b="0"/>
            </a:stretch>
          </a:blipFill>
        </p:spPr>
      </p:sp>
      <p:sp>
        <p:nvSpPr>
          <p:cNvPr name="Freeform 49" id="49"/>
          <p:cNvSpPr/>
          <p:nvPr/>
        </p:nvSpPr>
        <p:spPr>
          <a:xfrm flipH="true" flipV="false" rot="0">
            <a:off x="17043400" y="8777238"/>
            <a:ext cx="1752990" cy="1509762"/>
          </a:xfrm>
          <a:custGeom>
            <a:avLst/>
            <a:gdLst/>
            <a:ahLst/>
            <a:cxnLst/>
            <a:rect r="r" b="b" t="t" l="l"/>
            <a:pathLst>
              <a:path h="1509762" w="1752990">
                <a:moveTo>
                  <a:pt x="1752990" y="0"/>
                </a:moveTo>
                <a:lnTo>
                  <a:pt x="0" y="0"/>
                </a:lnTo>
                <a:lnTo>
                  <a:pt x="0" y="1509762"/>
                </a:lnTo>
                <a:lnTo>
                  <a:pt x="1752990" y="1509762"/>
                </a:lnTo>
                <a:lnTo>
                  <a:pt x="1752990" y="0"/>
                </a:lnTo>
                <a:close/>
              </a:path>
            </a:pathLst>
          </a:custGeom>
          <a:blipFill>
            <a:blip r:embed="rId19">
              <a:extLst>
                <a:ext uri="{96DAC541-7B7A-43D3-8B79-37D633B846F1}">
                  <asvg:svgBlip xmlns:asvg="http://schemas.microsoft.com/office/drawing/2016/SVG/main" r:embed="rId20"/>
                </a:ext>
              </a:extLst>
            </a:blip>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true" rot="0">
            <a:off x="0" y="0"/>
            <a:ext cx="18288000" cy="10287000"/>
          </a:xfrm>
          <a:custGeom>
            <a:avLst/>
            <a:gdLst/>
            <a:ahLst/>
            <a:cxnLst/>
            <a:rect r="r" b="b" t="t" l="l"/>
            <a:pathLst>
              <a:path h="10287000" w="18288000">
                <a:moveTo>
                  <a:pt x="0" y="10287000"/>
                </a:moveTo>
                <a:lnTo>
                  <a:pt x="18288000" y="10287000"/>
                </a:lnTo>
                <a:lnTo>
                  <a:pt x="18288000" y="0"/>
                </a:lnTo>
                <a:lnTo>
                  <a:pt x="0" y="0"/>
                </a:lnTo>
                <a:lnTo>
                  <a:pt x="0" y="10287000"/>
                </a:lnTo>
                <a:close/>
              </a:path>
            </a:pathLst>
          </a:custGeom>
          <a:blipFill>
            <a:blip r:embed="rId2"/>
            <a:stretch>
              <a:fillRect l="0" t="0" r="0" b="-18444"/>
            </a:stretch>
          </a:blipFill>
        </p:spPr>
      </p:sp>
      <p:grpSp>
        <p:nvGrpSpPr>
          <p:cNvPr name="Group 3" id="3"/>
          <p:cNvGrpSpPr/>
          <p:nvPr/>
        </p:nvGrpSpPr>
        <p:grpSpPr>
          <a:xfrm rot="0">
            <a:off x="9144000" y="-933932"/>
            <a:ext cx="14499313" cy="8951717"/>
            <a:chOff x="0" y="0"/>
            <a:chExt cx="609727" cy="376439"/>
          </a:xfrm>
        </p:grpSpPr>
        <p:sp>
          <p:nvSpPr>
            <p:cNvPr name="Freeform 4" id="4"/>
            <p:cNvSpPr/>
            <p:nvPr/>
          </p:nvSpPr>
          <p:spPr>
            <a:xfrm flipH="false" flipV="false" rot="0">
              <a:off x="0" y="0"/>
              <a:ext cx="609727" cy="376439"/>
            </a:xfrm>
            <a:custGeom>
              <a:avLst/>
              <a:gdLst/>
              <a:ahLst/>
              <a:cxnLst/>
              <a:rect r="r" b="b" t="t" l="l"/>
              <a:pathLst>
                <a:path h="376439" w="609727">
                  <a:moveTo>
                    <a:pt x="406527" y="0"/>
                  </a:moveTo>
                  <a:lnTo>
                    <a:pt x="0" y="0"/>
                  </a:lnTo>
                  <a:lnTo>
                    <a:pt x="203200" y="376439"/>
                  </a:lnTo>
                  <a:lnTo>
                    <a:pt x="609727" y="376439"/>
                  </a:lnTo>
                  <a:lnTo>
                    <a:pt x="406527" y="0"/>
                  </a:lnTo>
                  <a:close/>
                </a:path>
              </a:pathLst>
            </a:custGeom>
            <a:solidFill>
              <a:srgbClr val="B51F19"/>
            </a:solidFill>
          </p:spPr>
        </p:sp>
        <p:sp>
          <p:nvSpPr>
            <p:cNvPr name="TextBox 5" id="5"/>
            <p:cNvSpPr txBox="true"/>
            <p:nvPr/>
          </p:nvSpPr>
          <p:spPr>
            <a:xfrm>
              <a:off x="101600" y="-57150"/>
              <a:ext cx="406527" cy="433589"/>
            </a:xfrm>
            <a:prstGeom prst="rect">
              <a:avLst/>
            </a:prstGeom>
          </p:spPr>
          <p:txBody>
            <a:bodyPr anchor="ctr" rtlCol="false" tIns="50800" lIns="50800" bIns="50800" rIns="50800"/>
            <a:lstStyle/>
            <a:p>
              <a:pPr algn="ctr">
                <a:lnSpc>
                  <a:spcPts val="3499"/>
                </a:lnSpc>
              </a:pPr>
            </a:p>
          </p:txBody>
        </p:sp>
      </p:grpSp>
      <p:sp>
        <p:nvSpPr>
          <p:cNvPr name="Freeform 6" id="6"/>
          <p:cNvSpPr/>
          <p:nvPr/>
        </p:nvSpPr>
        <p:spPr>
          <a:xfrm flipH="false" flipV="false" rot="0">
            <a:off x="11142501" y="1386775"/>
            <a:ext cx="2270840" cy="655451"/>
          </a:xfrm>
          <a:custGeom>
            <a:avLst/>
            <a:gdLst/>
            <a:ahLst/>
            <a:cxnLst/>
            <a:rect r="r" b="b" t="t" l="l"/>
            <a:pathLst>
              <a:path h="655451" w="2270840">
                <a:moveTo>
                  <a:pt x="0" y="0"/>
                </a:moveTo>
                <a:lnTo>
                  <a:pt x="2270840" y="0"/>
                </a:lnTo>
                <a:lnTo>
                  <a:pt x="2270840" y="655450"/>
                </a:lnTo>
                <a:lnTo>
                  <a:pt x="0" y="655450"/>
                </a:lnTo>
                <a:lnTo>
                  <a:pt x="0" y="0"/>
                </a:lnTo>
                <a:close/>
              </a:path>
            </a:pathLst>
          </a:custGeom>
          <a:blipFill>
            <a:blip r:embed="rId3">
              <a:extLst>
                <a:ext uri="{96DAC541-7B7A-43D3-8B79-37D633B846F1}">
                  <asvg:svgBlip xmlns:asvg="http://schemas.microsoft.com/office/drawing/2016/SVG/main" r:embed="rId4"/>
                </a:ext>
              </a:extLst>
            </a:blip>
            <a:stretch>
              <a:fillRect l="0" t="-65112" r="-21421" b="0"/>
            </a:stretch>
          </a:blipFill>
        </p:spPr>
      </p:sp>
      <p:grpSp>
        <p:nvGrpSpPr>
          <p:cNvPr name="Group 7" id="7"/>
          <p:cNvGrpSpPr/>
          <p:nvPr/>
        </p:nvGrpSpPr>
        <p:grpSpPr>
          <a:xfrm rot="0">
            <a:off x="11774133" y="5787323"/>
            <a:ext cx="11379156" cy="5123091"/>
            <a:chOff x="0" y="0"/>
            <a:chExt cx="899019" cy="404754"/>
          </a:xfrm>
        </p:grpSpPr>
        <p:sp>
          <p:nvSpPr>
            <p:cNvPr name="Freeform 8" id="8"/>
            <p:cNvSpPr/>
            <p:nvPr/>
          </p:nvSpPr>
          <p:spPr>
            <a:xfrm flipH="false" flipV="false" rot="0">
              <a:off x="0" y="0"/>
              <a:ext cx="899019" cy="404754"/>
            </a:xfrm>
            <a:custGeom>
              <a:avLst/>
              <a:gdLst/>
              <a:ahLst/>
              <a:cxnLst/>
              <a:rect r="r" b="b" t="t" l="l"/>
              <a:pathLst>
                <a:path h="404754" w="899019">
                  <a:moveTo>
                    <a:pt x="203200" y="0"/>
                  </a:moveTo>
                  <a:lnTo>
                    <a:pt x="899019" y="0"/>
                  </a:lnTo>
                  <a:lnTo>
                    <a:pt x="695819" y="404754"/>
                  </a:lnTo>
                  <a:lnTo>
                    <a:pt x="0" y="404754"/>
                  </a:lnTo>
                  <a:lnTo>
                    <a:pt x="203200" y="0"/>
                  </a:lnTo>
                  <a:close/>
                </a:path>
              </a:pathLst>
            </a:custGeom>
            <a:solidFill>
              <a:srgbClr val="A10D00"/>
            </a:solidFill>
          </p:spPr>
        </p:sp>
        <p:sp>
          <p:nvSpPr>
            <p:cNvPr name="TextBox 9" id="9"/>
            <p:cNvSpPr txBox="true"/>
            <p:nvPr/>
          </p:nvSpPr>
          <p:spPr>
            <a:xfrm>
              <a:off x="101600" y="-57150"/>
              <a:ext cx="695819" cy="461904"/>
            </a:xfrm>
            <a:prstGeom prst="rect">
              <a:avLst/>
            </a:prstGeom>
          </p:spPr>
          <p:txBody>
            <a:bodyPr anchor="ctr" rtlCol="false" tIns="50800" lIns="50800" bIns="50800" rIns="50800"/>
            <a:lstStyle/>
            <a:p>
              <a:pPr algn="ctr">
                <a:lnSpc>
                  <a:spcPts val="3499"/>
                </a:lnSpc>
              </a:pPr>
            </a:p>
          </p:txBody>
        </p:sp>
      </p:grpSp>
      <p:sp>
        <p:nvSpPr>
          <p:cNvPr name="Freeform 10" id="10"/>
          <p:cNvSpPr/>
          <p:nvPr/>
        </p:nvSpPr>
        <p:spPr>
          <a:xfrm flipH="false" flipV="false" rot="0">
            <a:off x="9531663" y="8249421"/>
            <a:ext cx="7511737" cy="948357"/>
          </a:xfrm>
          <a:custGeom>
            <a:avLst/>
            <a:gdLst/>
            <a:ahLst/>
            <a:cxnLst/>
            <a:rect r="r" b="b" t="t" l="l"/>
            <a:pathLst>
              <a:path h="948357" w="7511737">
                <a:moveTo>
                  <a:pt x="0" y="0"/>
                </a:moveTo>
                <a:lnTo>
                  <a:pt x="7511737" y="0"/>
                </a:lnTo>
                <a:lnTo>
                  <a:pt x="7511737" y="948357"/>
                </a:lnTo>
                <a:lnTo>
                  <a:pt x="0" y="94835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11" id="11"/>
          <p:cNvGrpSpPr/>
          <p:nvPr/>
        </p:nvGrpSpPr>
        <p:grpSpPr>
          <a:xfrm rot="0">
            <a:off x="9822514" y="2042225"/>
            <a:ext cx="9814067" cy="7062738"/>
            <a:chOff x="0" y="0"/>
            <a:chExt cx="811032" cy="583663"/>
          </a:xfrm>
        </p:grpSpPr>
        <p:sp>
          <p:nvSpPr>
            <p:cNvPr name="Freeform 12" id="12"/>
            <p:cNvSpPr/>
            <p:nvPr/>
          </p:nvSpPr>
          <p:spPr>
            <a:xfrm flipH="false" flipV="false" rot="0">
              <a:off x="0" y="0"/>
              <a:ext cx="811032" cy="583663"/>
            </a:xfrm>
            <a:custGeom>
              <a:avLst/>
              <a:gdLst/>
              <a:ahLst/>
              <a:cxnLst/>
              <a:rect r="r" b="b" t="t" l="l"/>
              <a:pathLst>
                <a:path h="583663" w="811032">
                  <a:moveTo>
                    <a:pt x="203200" y="0"/>
                  </a:moveTo>
                  <a:lnTo>
                    <a:pt x="811032" y="0"/>
                  </a:lnTo>
                  <a:lnTo>
                    <a:pt x="607832" y="583663"/>
                  </a:lnTo>
                  <a:lnTo>
                    <a:pt x="0" y="583663"/>
                  </a:lnTo>
                  <a:lnTo>
                    <a:pt x="203200" y="0"/>
                  </a:lnTo>
                  <a:close/>
                </a:path>
              </a:pathLst>
            </a:custGeom>
            <a:blipFill>
              <a:blip r:embed="rId7"/>
              <a:stretch>
                <a:fillRect l="-11772" t="0" r="-11772" b="0"/>
              </a:stretch>
            </a:blipFill>
            <a:ln w="142875" cap="sq">
              <a:solidFill>
                <a:srgbClr val="FFFFFF"/>
              </a:solidFill>
              <a:prstDash val="solid"/>
              <a:miter/>
            </a:ln>
          </p:spPr>
        </p:sp>
      </p:grpSp>
      <p:sp>
        <p:nvSpPr>
          <p:cNvPr name="TextBox 13" id="13"/>
          <p:cNvSpPr txBox="true"/>
          <p:nvPr/>
        </p:nvSpPr>
        <p:spPr>
          <a:xfrm rot="0">
            <a:off x="5855819" y="-38100"/>
            <a:ext cx="4025900" cy="897870"/>
          </a:xfrm>
          <a:prstGeom prst="rect">
            <a:avLst/>
          </a:prstGeom>
        </p:spPr>
        <p:txBody>
          <a:bodyPr anchor="t" rtlCol="false" tIns="0" lIns="0" bIns="0" rIns="0">
            <a:spAutoFit/>
          </a:bodyPr>
          <a:lstStyle/>
          <a:p>
            <a:pPr algn="l">
              <a:lnSpc>
                <a:spcPts val="7073"/>
              </a:lnSpc>
            </a:pPr>
            <a:r>
              <a:rPr lang="en-US" sz="5658" b="true">
                <a:solidFill>
                  <a:srgbClr val="1D1A1B"/>
                </a:solidFill>
                <a:latin typeface="Public Sans Bold"/>
                <a:ea typeface="Public Sans Bold"/>
                <a:cs typeface="Public Sans Bold"/>
                <a:sym typeface="Public Sans Bold"/>
              </a:rPr>
              <a:t>Conclusion </a:t>
            </a:r>
          </a:p>
        </p:txBody>
      </p:sp>
      <p:sp>
        <p:nvSpPr>
          <p:cNvPr name="Freeform 14" id="14"/>
          <p:cNvSpPr/>
          <p:nvPr/>
        </p:nvSpPr>
        <p:spPr>
          <a:xfrm flipH="false" flipV="false" rot="0">
            <a:off x="-2785432" y="9977430"/>
            <a:ext cx="11434272" cy="1293877"/>
          </a:xfrm>
          <a:custGeom>
            <a:avLst/>
            <a:gdLst/>
            <a:ahLst/>
            <a:cxnLst/>
            <a:rect r="r" b="b" t="t" l="l"/>
            <a:pathLst>
              <a:path h="1293877" w="11434272">
                <a:moveTo>
                  <a:pt x="0" y="0"/>
                </a:moveTo>
                <a:lnTo>
                  <a:pt x="11434272" y="0"/>
                </a:lnTo>
                <a:lnTo>
                  <a:pt x="11434272" y="1293877"/>
                </a:lnTo>
                <a:lnTo>
                  <a:pt x="0" y="1293877"/>
                </a:lnTo>
                <a:lnTo>
                  <a:pt x="0" y="0"/>
                </a:lnTo>
                <a:close/>
              </a:path>
            </a:pathLst>
          </a:custGeom>
          <a:blipFill>
            <a:blip r:embed="rId8">
              <a:extLst>
                <a:ext uri="{96DAC541-7B7A-43D3-8B79-37D633B846F1}">
                  <asvg:svgBlip xmlns:asvg="http://schemas.microsoft.com/office/drawing/2016/SVG/main" r:embed="rId9"/>
                </a:ext>
              </a:extLst>
            </a:blip>
            <a:stretch>
              <a:fillRect l="0" t="-483256" r="0" b="0"/>
            </a:stretch>
          </a:blipFill>
        </p:spPr>
      </p:sp>
      <p:sp>
        <p:nvSpPr>
          <p:cNvPr name="TextBox 15" id="15"/>
          <p:cNvSpPr txBox="true"/>
          <p:nvPr/>
        </p:nvSpPr>
        <p:spPr>
          <a:xfrm rot="0">
            <a:off x="345202" y="2315210"/>
            <a:ext cx="10007837" cy="5599430"/>
          </a:xfrm>
          <a:prstGeom prst="rect">
            <a:avLst/>
          </a:prstGeom>
        </p:spPr>
        <p:txBody>
          <a:bodyPr anchor="t" rtlCol="false" tIns="0" lIns="0" bIns="0" rIns="0">
            <a:spAutoFit/>
          </a:bodyPr>
          <a:lstStyle/>
          <a:p>
            <a:pPr algn="l">
              <a:lnSpc>
                <a:spcPts val="3220"/>
              </a:lnSpc>
            </a:pPr>
            <a:r>
              <a:rPr lang="en-US" sz="2300">
                <a:solidFill>
                  <a:srgbClr val="1D1A1B"/>
                </a:solidFill>
                <a:latin typeface="Public Sans"/>
                <a:ea typeface="Public Sans"/>
                <a:cs typeface="Public Sans"/>
                <a:sym typeface="Public Sans"/>
              </a:rPr>
              <a:t>Streamlining Recruitment with Automation: Our solution demonstrates how automation can revolutionize the recruitment process by eliminating manual, repetitive tasks like resume screening and data entry. Through the use of RPA, we’ve built a system that not only saves time but also enhances accuracy, scalability, and transparency for HR teams.</a:t>
            </a:r>
          </a:p>
          <a:p>
            <a:pPr algn="l">
              <a:lnSpc>
                <a:spcPts val="3220"/>
              </a:lnSpc>
            </a:pPr>
          </a:p>
          <a:p>
            <a:pPr algn="l">
              <a:lnSpc>
                <a:spcPts val="3220"/>
              </a:lnSpc>
            </a:pPr>
            <a:r>
              <a:rPr lang="en-US" sz="2300">
                <a:solidFill>
                  <a:srgbClr val="1D1A1B"/>
                </a:solidFill>
                <a:latin typeface="Public Sans"/>
                <a:ea typeface="Public Sans"/>
                <a:cs typeface="Public Sans"/>
                <a:sym typeface="Public Sans"/>
              </a:rPr>
              <a:t>Future Prospects: As a next step, this solution can be further enhanced by integrating AI-based resume matching and candidate ranking algorithms to further refine the recruitment process.</a:t>
            </a:r>
          </a:p>
          <a:p>
            <a:pPr algn="l">
              <a:lnSpc>
                <a:spcPts val="3220"/>
              </a:lnSpc>
            </a:pPr>
            <a:r>
              <a:rPr lang="en-US" sz="2300">
                <a:solidFill>
                  <a:srgbClr val="1D1A1B"/>
                </a:solidFill>
                <a:latin typeface="Public Sans"/>
                <a:ea typeface="Public Sans"/>
                <a:cs typeface="Public Sans"/>
                <a:sym typeface="Public Sans"/>
              </a:rPr>
              <a:t>Final Thought: By leveraging automation, HR teams can improve the candidate experience, reduce operational costs, and make data-driven hiring decisions faster and more efficiently.</a:t>
            </a:r>
          </a:p>
          <a:p>
            <a:pPr algn="l">
              <a:lnSpc>
                <a:spcPts val="3220"/>
              </a:lnSpc>
            </a:pPr>
          </a:p>
          <a:p>
            <a:pPr algn="l">
              <a:lnSpc>
                <a:spcPts val="3220"/>
              </a:lnSpc>
            </a:pPr>
          </a:p>
        </p:txBody>
      </p:sp>
      <p:grpSp>
        <p:nvGrpSpPr>
          <p:cNvPr name="Group 16" id="16"/>
          <p:cNvGrpSpPr/>
          <p:nvPr/>
        </p:nvGrpSpPr>
        <p:grpSpPr>
          <a:xfrm rot="-10800000">
            <a:off x="-1471996" y="-1362592"/>
            <a:ext cx="5119583" cy="2446670"/>
            <a:chOff x="0" y="0"/>
            <a:chExt cx="1177416" cy="562692"/>
          </a:xfrm>
        </p:grpSpPr>
        <p:sp>
          <p:nvSpPr>
            <p:cNvPr name="Freeform 17" id="17"/>
            <p:cNvSpPr/>
            <p:nvPr/>
          </p:nvSpPr>
          <p:spPr>
            <a:xfrm flipH="false" flipV="false" rot="0">
              <a:off x="0" y="0"/>
              <a:ext cx="1177416" cy="562692"/>
            </a:xfrm>
            <a:custGeom>
              <a:avLst/>
              <a:gdLst/>
              <a:ahLst/>
              <a:cxnLst/>
              <a:rect r="r" b="b" t="t" l="l"/>
              <a:pathLst>
                <a:path h="562692" w="1177416">
                  <a:moveTo>
                    <a:pt x="1177416" y="281346"/>
                  </a:moveTo>
                  <a:lnTo>
                    <a:pt x="974216" y="562692"/>
                  </a:lnTo>
                  <a:lnTo>
                    <a:pt x="203200" y="562692"/>
                  </a:lnTo>
                  <a:lnTo>
                    <a:pt x="0" y="281346"/>
                  </a:lnTo>
                  <a:lnTo>
                    <a:pt x="203200" y="0"/>
                  </a:lnTo>
                  <a:lnTo>
                    <a:pt x="974216" y="0"/>
                  </a:lnTo>
                  <a:lnTo>
                    <a:pt x="1177416" y="281346"/>
                  </a:lnTo>
                  <a:close/>
                </a:path>
              </a:pathLst>
            </a:custGeom>
            <a:solidFill>
              <a:srgbClr val="A10D00"/>
            </a:solidFill>
          </p:spPr>
        </p:sp>
        <p:sp>
          <p:nvSpPr>
            <p:cNvPr name="TextBox 18" id="18"/>
            <p:cNvSpPr txBox="true"/>
            <p:nvPr/>
          </p:nvSpPr>
          <p:spPr>
            <a:xfrm>
              <a:off x="114300" y="-57150"/>
              <a:ext cx="948816" cy="619842"/>
            </a:xfrm>
            <a:prstGeom prst="rect">
              <a:avLst/>
            </a:prstGeom>
          </p:spPr>
          <p:txBody>
            <a:bodyPr anchor="ctr" rtlCol="false" tIns="50800" lIns="50800" bIns="50800" rIns="50800"/>
            <a:lstStyle/>
            <a:p>
              <a:pPr algn="ctr">
                <a:lnSpc>
                  <a:spcPts val="3499"/>
                </a:lnSpc>
              </a:pPr>
            </a:p>
          </p:txBody>
        </p:sp>
      </p:grpSp>
      <p:grpSp>
        <p:nvGrpSpPr>
          <p:cNvPr name="Group 19" id="19"/>
          <p:cNvGrpSpPr/>
          <p:nvPr/>
        </p:nvGrpSpPr>
        <p:grpSpPr>
          <a:xfrm rot="-10800000">
            <a:off x="675045" y="-624938"/>
            <a:ext cx="5407290" cy="1198000"/>
            <a:chOff x="0" y="0"/>
            <a:chExt cx="2884471" cy="639062"/>
          </a:xfrm>
        </p:grpSpPr>
        <p:sp>
          <p:nvSpPr>
            <p:cNvPr name="Freeform 20" id="20"/>
            <p:cNvSpPr/>
            <p:nvPr/>
          </p:nvSpPr>
          <p:spPr>
            <a:xfrm flipH="false" flipV="false" rot="0">
              <a:off x="0" y="0"/>
              <a:ext cx="2884471" cy="639062"/>
            </a:xfrm>
            <a:custGeom>
              <a:avLst/>
              <a:gdLst/>
              <a:ahLst/>
              <a:cxnLst/>
              <a:rect r="r" b="b" t="t" l="l"/>
              <a:pathLst>
                <a:path h="639062" w="2884471">
                  <a:moveTo>
                    <a:pt x="2884471" y="319531"/>
                  </a:moveTo>
                  <a:lnTo>
                    <a:pt x="2681271" y="639062"/>
                  </a:lnTo>
                  <a:lnTo>
                    <a:pt x="203200" y="639062"/>
                  </a:lnTo>
                  <a:lnTo>
                    <a:pt x="0" y="319531"/>
                  </a:lnTo>
                  <a:lnTo>
                    <a:pt x="203200" y="0"/>
                  </a:lnTo>
                  <a:lnTo>
                    <a:pt x="2681271" y="0"/>
                  </a:lnTo>
                  <a:lnTo>
                    <a:pt x="2884471" y="319531"/>
                  </a:lnTo>
                  <a:close/>
                </a:path>
              </a:pathLst>
            </a:custGeom>
            <a:solidFill>
              <a:srgbClr val="B51F19"/>
            </a:solidFill>
            <a:ln w="57150" cap="sq">
              <a:solidFill>
                <a:srgbClr val="FFFFFF"/>
              </a:solidFill>
              <a:prstDash val="solid"/>
              <a:miter/>
            </a:ln>
          </p:spPr>
        </p:sp>
        <p:sp>
          <p:nvSpPr>
            <p:cNvPr name="TextBox 21" id="21"/>
            <p:cNvSpPr txBox="true"/>
            <p:nvPr/>
          </p:nvSpPr>
          <p:spPr>
            <a:xfrm>
              <a:off x="114300" y="-57150"/>
              <a:ext cx="2655871" cy="696212"/>
            </a:xfrm>
            <a:prstGeom prst="rect">
              <a:avLst/>
            </a:prstGeom>
          </p:spPr>
          <p:txBody>
            <a:bodyPr anchor="ctr" rtlCol="false" tIns="50800" lIns="50800" bIns="50800" rIns="50800"/>
            <a:lstStyle/>
            <a:p>
              <a:pPr algn="ctr">
                <a:lnSpc>
                  <a:spcPts val="3499"/>
                </a:lnSpc>
              </a:pPr>
            </a:p>
          </p:txBody>
        </p:sp>
      </p:grpSp>
      <p:sp>
        <p:nvSpPr>
          <p:cNvPr name="Freeform 22" id="22"/>
          <p:cNvSpPr/>
          <p:nvPr/>
        </p:nvSpPr>
        <p:spPr>
          <a:xfrm flipH="false" flipV="false" rot="5400000">
            <a:off x="-1086039" y="5448229"/>
            <a:ext cx="2172079" cy="690405"/>
          </a:xfrm>
          <a:custGeom>
            <a:avLst/>
            <a:gdLst/>
            <a:ahLst/>
            <a:cxnLst/>
            <a:rect r="r" b="b" t="t" l="l"/>
            <a:pathLst>
              <a:path h="690405" w="2172079">
                <a:moveTo>
                  <a:pt x="0" y="0"/>
                </a:moveTo>
                <a:lnTo>
                  <a:pt x="2172078" y="0"/>
                </a:lnTo>
                <a:lnTo>
                  <a:pt x="2172078" y="690404"/>
                </a:lnTo>
                <a:lnTo>
                  <a:pt x="0" y="690404"/>
                </a:lnTo>
                <a:lnTo>
                  <a:pt x="0" y="0"/>
                </a:lnTo>
                <a:close/>
              </a:path>
            </a:pathLst>
          </a:custGeom>
          <a:blipFill>
            <a:blip r:embed="rId10">
              <a:extLst>
                <a:ext uri="{96DAC541-7B7A-43D3-8B79-37D633B846F1}">
                  <asvg:svgBlip xmlns:asvg="http://schemas.microsoft.com/office/drawing/2016/SVG/main" r:embed="rId11"/>
                </a:ext>
              </a:extLst>
            </a:blip>
            <a:stretch>
              <a:fillRect l="0" t="-23484" r="0" b="0"/>
            </a:stretch>
          </a:blipFill>
        </p:spPr>
      </p:sp>
      <p:sp>
        <p:nvSpPr>
          <p:cNvPr name="Freeform 23" id="23"/>
          <p:cNvSpPr/>
          <p:nvPr/>
        </p:nvSpPr>
        <p:spPr>
          <a:xfrm flipH="false" flipV="false" rot="0">
            <a:off x="12646769" y="9439275"/>
            <a:ext cx="1533144" cy="289381"/>
          </a:xfrm>
          <a:custGeom>
            <a:avLst/>
            <a:gdLst/>
            <a:ahLst/>
            <a:cxnLst/>
            <a:rect r="r" b="b" t="t" l="l"/>
            <a:pathLst>
              <a:path h="289381" w="1533144">
                <a:moveTo>
                  <a:pt x="0" y="0"/>
                </a:moveTo>
                <a:lnTo>
                  <a:pt x="1533144" y="0"/>
                </a:lnTo>
                <a:lnTo>
                  <a:pt x="1533144" y="289381"/>
                </a:lnTo>
                <a:lnTo>
                  <a:pt x="0" y="289381"/>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24" id="24"/>
          <p:cNvSpPr/>
          <p:nvPr/>
        </p:nvSpPr>
        <p:spPr>
          <a:xfrm flipH="false" flipV="false" rot="0">
            <a:off x="-508390" y="8777238"/>
            <a:ext cx="1752990" cy="1509762"/>
          </a:xfrm>
          <a:custGeom>
            <a:avLst/>
            <a:gdLst/>
            <a:ahLst/>
            <a:cxnLst/>
            <a:rect r="r" b="b" t="t" l="l"/>
            <a:pathLst>
              <a:path h="1509762" w="1752990">
                <a:moveTo>
                  <a:pt x="0" y="0"/>
                </a:moveTo>
                <a:lnTo>
                  <a:pt x="1752990" y="0"/>
                </a:lnTo>
                <a:lnTo>
                  <a:pt x="1752990" y="1509762"/>
                </a:lnTo>
                <a:lnTo>
                  <a:pt x="0" y="1509762"/>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25" id="25"/>
          <p:cNvSpPr/>
          <p:nvPr/>
        </p:nvSpPr>
        <p:spPr>
          <a:xfrm flipH="false" flipV="false" rot="0">
            <a:off x="16537781" y="-2032197"/>
            <a:ext cx="3098800" cy="2738564"/>
          </a:xfrm>
          <a:custGeom>
            <a:avLst/>
            <a:gdLst/>
            <a:ahLst/>
            <a:cxnLst/>
            <a:rect r="r" b="b" t="t" l="l"/>
            <a:pathLst>
              <a:path h="2738564" w="3098800">
                <a:moveTo>
                  <a:pt x="0" y="0"/>
                </a:moveTo>
                <a:lnTo>
                  <a:pt x="3098800" y="0"/>
                </a:lnTo>
                <a:lnTo>
                  <a:pt x="3098800" y="2738564"/>
                </a:lnTo>
                <a:lnTo>
                  <a:pt x="0" y="2738564"/>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26" id="26"/>
          <p:cNvSpPr/>
          <p:nvPr/>
        </p:nvSpPr>
        <p:spPr>
          <a:xfrm flipH="false" flipV="false" rot="0">
            <a:off x="17800265" y="9827062"/>
            <a:ext cx="1992249" cy="4114800"/>
          </a:xfrm>
          <a:custGeom>
            <a:avLst/>
            <a:gdLst/>
            <a:ahLst/>
            <a:cxnLst/>
            <a:rect r="r" b="b" t="t" l="l"/>
            <a:pathLst>
              <a:path h="4114800" w="1992249">
                <a:moveTo>
                  <a:pt x="0" y="0"/>
                </a:moveTo>
                <a:lnTo>
                  <a:pt x="1992249" y="0"/>
                </a:lnTo>
                <a:lnTo>
                  <a:pt x="1992249" y="4114800"/>
                </a:lnTo>
                <a:lnTo>
                  <a:pt x="0" y="4114800"/>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18444" r="0" b="0"/>
            </a:stretch>
          </a:blipFill>
        </p:spPr>
      </p:sp>
      <p:grpSp>
        <p:nvGrpSpPr>
          <p:cNvPr name="Group 3" id="3"/>
          <p:cNvGrpSpPr/>
          <p:nvPr/>
        </p:nvGrpSpPr>
        <p:grpSpPr>
          <a:xfrm rot="0">
            <a:off x="9554503" y="5450167"/>
            <a:ext cx="11712292" cy="9739632"/>
            <a:chOff x="0" y="0"/>
            <a:chExt cx="676659" cy="562692"/>
          </a:xfrm>
        </p:grpSpPr>
        <p:sp>
          <p:nvSpPr>
            <p:cNvPr name="Freeform 4" id="4"/>
            <p:cNvSpPr/>
            <p:nvPr/>
          </p:nvSpPr>
          <p:spPr>
            <a:xfrm flipH="false" flipV="false" rot="0">
              <a:off x="0" y="0"/>
              <a:ext cx="676659" cy="562692"/>
            </a:xfrm>
            <a:custGeom>
              <a:avLst/>
              <a:gdLst/>
              <a:ahLst/>
              <a:cxnLst/>
              <a:rect r="r" b="b" t="t" l="l"/>
              <a:pathLst>
                <a:path h="562692" w="676659">
                  <a:moveTo>
                    <a:pt x="676659" y="281346"/>
                  </a:moveTo>
                  <a:lnTo>
                    <a:pt x="473459" y="562692"/>
                  </a:lnTo>
                  <a:lnTo>
                    <a:pt x="203200" y="562692"/>
                  </a:lnTo>
                  <a:lnTo>
                    <a:pt x="0" y="281346"/>
                  </a:lnTo>
                  <a:lnTo>
                    <a:pt x="203200" y="0"/>
                  </a:lnTo>
                  <a:lnTo>
                    <a:pt x="473459" y="0"/>
                  </a:lnTo>
                  <a:lnTo>
                    <a:pt x="676659" y="281346"/>
                  </a:lnTo>
                  <a:close/>
                </a:path>
              </a:pathLst>
            </a:custGeom>
            <a:solidFill>
              <a:srgbClr val="A10D00"/>
            </a:solidFill>
          </p:spPr>
        </p:sp>
        <p:sp>
          <p:nvSpPr>
            <p:cNvPr name="TextBox 5" id="5"/>
            <p:cNvSpPr txBox="true"/>
            <p:nvPr/>
          </p:nvSpPr>
          <p:spPr>
            <a:xfrm>
              <a:off x="114300" y="-57150"/>
              <a:ext cx="448059" cy="619842"/>
            </a:xfrm>
            <a:prstGeom prst="rect">
              <a:avLst/>
            </a:prstGeom>
          </p:spPr>
          <p:txBody>
            <a:bodyPr anchor="ctr" rtlCol="false" tIns="50800" lIns="50800" bIns="50800" rIns="50800"/>
            <a:lstStyle/>
            <a:p>
              <a:pPr algn="ctr">
                <a:lnSpc>
                  <a:spcPts val="3499"/>
                </a:lnSpc>
              </a:pPr>
            </a:p>
          </p:txBody>
        </p:sp>
      </p:grpSp>
      <p:grpSp>
        <p:nvGrpSpPr>
          <p:cNvPr name="Group 6" id="6"/>
          <p:cNvGrpSpPr/>
          <p:nvPr/>
        </p:nvGrpSpPr>
        <p:grpSpPr>
          <a:xfrm rot="0">
            <a:off x="8217453" y="-993826"/>
            <a:ext cx="18316223" cy="10516055"/>
            <a:chOff x="0" y="0"/>
            <a:chExt cx="492556" cy="282796"/>
          </a:xfrm>
        </p:grpSpPr>
        <p:sp>
          <p:nvSpPr>
            <p:cNvPr name="Freeform 7" id="7"/>
            <p:cNvSpPr/>
            <p:nvPr/>
          </p:nvSpPr>
          <p:spPr>
            <a:xfrm flipH="false" flipV="false" rot="0">
              <a:off x="0" y="0"/>
              <a:ext cx="492556" cy="282796"/>
            </a:xfrm>
            <a:custGeom>
              <a:avLst/>
              <a:gdLst/>
              <a:ahLst/>
              <a:cxnLst/>
              <a:rect r="r" b="b" t="t" l="l"/>
              <a:pathLst>
                <a:path h="282796" w="492556">
                  <a:moveTo>
                    <a:pt x="203200" y="282796"/>
                  </a:moveTo>
                  <a:lnTo>
                    <a:pt x="289356" y="282796"/>
                  </a:lnTo>
                  <a:lnTo>
                    <a:pt x="492556" y="0"/>
                  </a:lnTo>
                  <a:lnTo>
                    <a:pt x="0" y="0"/>
                  </a:lnTo>
                  <a:lnTo>
                    <a:pt x="203200" y="282796"/>
                  </a:lnTo>
                  <a:close/>
                </a:path>
              </a:pathLst>
            </a:custGeom>
            <a:solidFill>
              <a:srgbClr val="B51F19"/>
            </a:solidFill>
            <a:ln cap="sq">
              <a:noFill/>
              <a:prstDash val="solid"/>
              <a:miter/>
            </a:ln>
          </p:spPr>
        </p:sp>
        <p:sp>
          <p:nvSpPr>
            <p:cNvPr name="TextBox 8" id="8"/>
            <p:cNvSpPr txBox="true"/>
            <p:nvPr/>
          </p:nvSpPr>
          <p:spPr>
            <a:xfrm>
              <a:off x="127000" y="-57150"/>
              <a:ext cx="238556" cy="339946"/>
            </a:xfrm>
            <a:prstGeom prst="rect">
              <a:avLst/>
            </a:prstGeom>
          </p:spPr>
          <p:txBody>
            <a:bodyPr anchor="ctr" rtlCol="false" tIns="50800" lIns="50800" bIns="50800" rIns="50800"/>
            <a:lstStyle/>
            <a:p>
              <a:pPr algn="ctr">
                <a:lnSpc>
                  <a:spcPts val="3499"/>
                </a:lnSpc>
              </a:pPr>
            </a:p>
          </p:txBody>
        </p:sp>
      </p:grpSp>
      <p:sp>
        <p:nvSpPr>
          <p:cNvPr name="Freeform 9" id="9"/>
          <p:cNvSpPr/>
          <p:nvPr/>
        </p:nvSpPr>
        <p:spPr>
          <a:xfrm flipH="false" flipV="false" rot="5400000">
            <a:off x="-1086039" y="5884337"/>
            <a:ext cx="2172079" cy="690405"/>
          </a:xfrm>
          <a:custGeom>
            <a:avLst/>
            <a:gdLst/>
            <a:ahLst/>
            <a:cxnLst/>
            <a:rect r="r" b="b" t="t" l="l"/>
            <a:pathLst>
              <a:path h="690405" w="2172079">
                <a:moveTo>
                  <a:pt x="0" y="0"/>
                </a:moveTo>
                <a:lnTo>
                  <a:pt x="2172078" y="0"/>
                </a:lnTo>
                <a:lnTo>
                  <a:pt x="2172078" y="690405"/>
                </a:lnTo>
                <a:lnTo>
                  <a:pt x="0" y="690405"/>
                </a:lnTo>
                <a:lnTo>
                  <a:pt x="0" y="0"/>
                </a:lnTo>
                <a:close/>
              </a:path>
            </a:pathLst>
          </a:custGeom>
          <a:blipFill>
            <a:blip r:embed="rId3">
              <a:extLst>
                <a:ext uri="{96DAC541-7B7A-43D3-8B79-37D633B846F1}">
                  <asvg:svgBlip xmlns:asvg="http://schemas.microsoft.com/office/drawing/2016/SVG/main" r:embed="rId4"/>
                </a:ext>
              </a:extLst>
            </a:blip>
            <a:stretch>
              <a:fillRect l="0" t="-23484" r="0" b="0"/>
            </a:stretch>
          </a:blipFill>
        </p:spPr>
      </p:sp>
      <p:sp>
        <p:nvSpPr>
          <p:cNvPr name="Freeform 10" id="10"/>
          <p:cNvSpPr/>
          <p:nvPr/>
        </p:nvSpPr>
        <p:spPr>
          <a:xfrm flipH="false" flipV="false" rot="5400000">
            <a:off x="16166910" y="1151200"/>
            <a:ext cx="2270840" cy="899810"/>
          </a:xfrm>
          <a:custGeom>
            <a:avLst/>
            <a:gdLst/>
            <a:ahLst/>
            <a:cxnLst/>
            <a:rect r="r" b="b" t="t" l="l"/>
            <a:pathLst>
              <a:path h="899810" w="2270840">
                <a:moveTo>
                  <a:pt x="0" y="0"/>
                </a:moveTo>
                <a:lnTo>
                  <a:pt x="2270840" y="0"/>
                </a:lnTo>
                <a:lnTo>
                  <a:pt x="2270840" y="899811"/>
                </a:lnTo>
                <a:lnTo>
                  <a:pt x="0" y="899811"/>
                </a:lnTo>
                <a:lnTo>
                  <a:pt x="0" y="0"/>
                </a:lnTo>
                <a:close/>
              </a:path>
            </a:pathLst>
          </a:custGeom>
          <a:blipFill>
            <a:blip r:embed="rId5">
              <a:extLst>
                <a:ext uri="{96DAC541-7B7A-43D3-8B79-37D633B846F1}">
                  <asvg:svgBlip xmlns:asvg="http://schemas.microsoft.com/office/drawing/2016/SVG/main" r:embed="rId6"/>
                </a:ext>
              </a:extLst>
            </a:blip>
            <a:stretch>
              <a:fillRect l="0" t="-20273" r="-21421" b="0"/>
            </a:stretch>
          </a:blipFill>
        </p:spPr>
      </p:sp>
      <p:sp>
        <p:nvSpPr>
          <p:cNvPr name="Freeform 11" id="11"/>
          <p:cNvSpPr/>
          <p:nvPr/>
        </p:nvSpPr>
        <p:spPr>
          <a:xfrm flipH="false" flipV="false" rot="0">
            <a:off x="12646769" y="9439275"/>
            <a:ext cx="1533144" cy="289381"/>
          </a:xfrm>
          <a:custGeom>
            <a:avLst/>
            <a:gdLst/>
            <a:ahLst/>
            <a:cxnLst/>
            <a:rect r="r" b="b" t="t" l="l"/>
            <a:pathLst>
              <a:path h="289381" w="1533144">
                <a:moveTo>
                  <a:pt x="0" y="0"/>
                </a:moveTo>
                <a:lnTo>
                  <a:pt x="1533144" y="0"/>
                </a:lnTo>
                <a:lnTo>
                  <a:pt x="1533144" y="289381"/>
                </a:lnTo>
                <a:lnTo>
                  <a:pt x="0" y="28938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2" id="12"/>
          <p:cNvSpPr/>
          <p:nvPr/>
        </p:nvSpPr>
        <p:spPr>
          <a:xfrm flipH="false" flipV="false" rot="0">
            <a:off x="-2785432" y="9977430"/>
            <a:ext cx="11434272" cy="1293877"/>
          </a:xfrm>
          <a:custGeom>
            <a:avLst/>
            <a:gdLst/>
            <a:ahLst/>
            <a:cxnLst/>
            <a:rect r="r" b="b" t="t" l="l"/>
            <a:pathLst>
              <a:path h="1293877" w="11434272">
                <a:moveTo>
                  <a:pt x="0" y="0"/>
                </a:moveTo>
                <a:lnTo>
                  <a:pt x="11434272" y="0"/>
                </a:lnTo>
                <a:lnTo>
                  <a:pt x="11434272" y="1293877"/>
                </a:lnTo>
                <a:lnTo>
                  <a:pt x="0" y="1293877"/>
                </a:lnTo>
                <a:lnTo>
                  <a:pt x="0" y="0"/>
                </a:lnTo>
                <a:close/>
              </a:path>
            </a:pathLst>
          </a:custGeom>
          <a:blipFill>
            <a:blip r:embed="rId9">
              <a:extLst>
                <a:ext uri="{96DAC541-7B7A-43D3-8B79-37D633B846F1}">
                  <asvg:svgBlip xmlns:asvg="http://schemas.microsoft.com/office/drawing/2016/SVG/main" r:embed="rId10"/>
                </a:ext>
              </a:extLst>
            </a:blip>
            <a:stretch>
              <a:fillRect l="0" t="-483256" r="0" b="0"/>
            </a:stretch>
          </a:blipFill>
        </p:spPr>
      </p:sp>
      <p:sp>
        <p:nvSpPr>
          <p:cNvPr name="Freeform 13" id="13"/>
          <p:cNvSpPr/>
          <p:nvPr/>
        </p:nvSpPr>
        <p:spPr>
          <a:xfrm flipH="false" flipV="false" rot="0">
            <a:off x="-508390" y="8777238"/>
            <a:ext cx="1752990" cy="1509762"/>
          </a:xfrm>
          <a:custGeom>
            <a:avLst/>
            <a:gdLst/>
            <a:ahLst/>
            <a:cxnLst/>
            <a:rect r="r" b="b" t="t" l="l"/>
            <a:pathLst>
              <a:path h="1509762" w="1752990">
                <a:moveTo>
                  <a:pt x="0" y="0"/>
                </a:moveTo>
                <a:lnTo>
                  <a:pt x="1752990" y="0"/>
                </a:lnTo>
                <a:lnTo>
                  <a:pt x="1752990" y="1509762"/>
                </a:lnTo>
                <a:lnTo>
                  <a:pt x="0" y="150976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4" id="14"/>
          <p:cNvSpPr/>
          <p:nvPr/>
        </p:nvSpPr>
        <p:spPr>
          <a:xfrm flipH="false" flipV="false" rot="0">
            <a:off x="5994787" y="5781389"/>
            <a:ext cx="3559716" cy="1294847"/>
          </a:xfrm>
          <a:custGeom>
            <a:avLst/>
            <a:gdLst/>
            <a:ahLst/>
            <a:cxnLst/>
            <a:rect r="r" b="b" t="t" l="l"/>
            <a:pathLst>
              <a:path h="1294847" w="3559716">
                <a:moveTo>
                  <a:pt x="0" y="0"/>
                </a:moveTo>
                <a:lnTo>
                  <a:pt x="3559716" y="0"/>
                </a:lnTo>
                <a:lnTo>
                  <a:pt x="3559716" y="1294847"/>
                </a:lnTo>
                <a:lnTo>
                  <a:pt x="0" y="1294847"/>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5" id="15"/>
          <p:cNvSpPr/>
          <p:nvPr/>
        </p:nvSpPr>
        <p:spPr>
          <a:xfrm flipH="false" flipV="false" rot="0">
            <a:off x="17800265" y="9827062"/>
            <a:ext cx="1992249" cy="4114800"/>
          </a:xfrm>
          <a:custGeom>
            <a:avLst/>
            <a:gdLst/>
            <a:ahLst/>
            <a:cxnLst/>
            <a:rect r="r" b="b" t="t" l="l"/>
            <a:pathLst>
              <a:path h="4114800" w="1992249">
                <a:moveTo>
                  <a:pt x="0" y="0"/>
                </a:moveTo>
                <a:lnTo>
                  <a:pt x="1992249" y="0"/>
                </a:lnTo>
                <a:lnTo>
                  <a:pt x="1992249" y="4114800"/>
                </a:lnTo>
                <a:lnTo>
                  <a:pt x="0" y="4114800"/>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16" id="16"/>
          <p:cNvSpPr/>
          <p:nvPr/>
        </p:nvSpPr>
        <p:spPr>
          <a:xfrm flipH="false" flipV="false" rot="0">
            <a:off x="10147591" y="1601105"/>
            <a:ext cx="6704833" cy="6859043"/>
          </a:xfrm>
          <a:custGeom>
            <a:avLst/>
            <a:gdLst/>
            <a:ahLst/>
            <a:cxnLst/>
            <a:rect r="r" b="b" t="t" l="l"/>
            <a:pathLst>
              <a:path h="6859043" w="6704833">
                <a:moveTo>
                  <a:pt x="0" y="0"/>
                </a:moveTo>
                <a:lnTo>
                  <a:pt x="6704834" y="0"/>
                </a:lnTo>
                <a:lnTo>
                  <a:pt x="6704834" y="6859044"/>
                </a:lnTo>
                <a:lnTo>
                  <a:pt x="0" y="6859044"/>
                </a:lnTo>
                <a:lnTo>
                  <a:pt x="0" y="0"/>
                </a:lnTo>
                <a:close/>
              </a:path>
            </a:pathLst>
          </a:custGeom>
          <a:blipFill>
            <a:blip r:embed="rId17"/>
            <a:stretch>
              <a:fillRect l="-1627" t="-491" r="0" b="-491"/>
            </a:stretch>
          </a:blipFill>
        </p:spPr>
      </p:sp>
      <p:sp>
        <p:nvSpPr>
          <p:cNvPr name="TextBox 17" id="17"/>
          <p:cNvSpPr txBox="true"/>
          <p:nvPr/>
        </p:nvSpPr>
        <p:spPr>
          <a:xfrm rot="0">
            <a:off x="1463426" y="2551657"/>
            <a:ext cx="6972853" cy="2991608"/>
          </a:xfrm>
          <a:prstGeom prst="rect">
            <a:avLst/>
          </a:prstGeom>
        </p:spPr>
        <p:txBody>
          <a:bodyPr anchor="t" rtlCol="false" tIns="0" lIns="0" bIns="0" rIns="0">
            <a:spAutoFit/>
          </a:bodyPr>
          <a:lstStyle/>
          <a:p>
            <a:pPr algn="l">
              <a:lnSpc>
                <a:spcPts val="11591"/>
              </a:lnSpc>
            </a:pPr>
            <a:r>
              <a:rPr lang="en-US" sz="11039">
                <a:solidFill>
                  <a:srgbClr val="1D1A1B"/>
                </a:solidFill>
                <a:latin typeface="Archivo Black"/>
                <a:ea typeface="Archivo Black"/>
                <a:cs typeface="Archivo Black"/>
                <a:sym typeface="Archivo Black"/>
              </a:rPr>
              <a:t>BIG THANKS</a:t>
            </a:r>
          </a:p>
        </p:txBody>
      </p:sp>
      <p:sp>
        <p:nvSpPr>
          <p:cNvPr name="TextBox 18" id="18"/>
          <p:cNvSpPr txBox="true"/>
          <p:nvPr/>
        </p:nvSpPr>
        <p:spPr>
          <a:xfrm rot="0">
            <a:off x="1244600" y="7197262"/>
            <a:ext cx="4802981" cy="2622550"/>
          </a:xfrm>
          <a:prstGeom prst="rect">
            <a:avLst/>
          </a:prstGeom>
        </p:spPr>
        <p:txBody>
          <a:bodyPr anchor="t" rtlCol="false" tIns="0" lIns="0" bIns="0" rIns="0">
            <a:spAutoFit/>
          </a:bodyPr>
          <a:lstStyle/>
          <a:p>
            <a:pPr algn="l">
              <a:lnSpc>
                <a:spcPts val="3499"/>
              </a:lnSpc>
            </a:pPr>
            <a:r>
              <a:rPr lang="en-US" sz="2499">
                <a:solidFill>
                  <a:srgbClr val="1D1A1B"/>
                </a:solidFill>
                <a:latin typeface="Public Sans"/>
                <a:ea typeface="Public Sans"/>
                <a:cs typeface="Public Sans"/>
                <a:sym typeface="Public Sans"/>
              </a:rPr>
              <a:t>Submitted by: </a:t>
            </a:r>
          </a:p>
          <a:p>
            <a:pPr algn="l">
              <a:lnSpc>
                <a:spcPts val="3499"/>
              </a:lnSpc>
            </a:pPr>
            <a:r>
              <a:rPr lang="en-US" sz="2499">
                <a:solidFill>
                  <a:srgbClr val="1D1A1B"/>
                </a:solidFill>
                <a:latin typeface="Public Sans"/>
                <a:ea typeface="Public Sans"/>
                <a:cs typeface="Public Sans"/>
                <a:sym typeface="Public Sans"/>
              </a:rPr>
              <a:t>Ayush Mehta(22105126)</a:t>
            </a:r>
          </a:p>
          <a:p>
            <a:pPr algn="l">
              <a:lnSpc>
                <a:spcPts val="3499"/>
              </a:lnSpc>
            </a:pPr>
            <a:r>
              <a:rPr lang="en-US" sz="2499">
                <a:solidFill>
                  <a:srgbClr val="1D1A1B"/>
                </a:solidFill>
                <a:latin typeface="Public Sans"/>
                <a:ea typeface="Public Sans"/>
                <a:cs typeface="Public Sans"/>
                <a:sym typeface="Public Sans"/>
              </a:rPr>
              <a:t>Kunal Garg(22104089)</a:t>
            </a:r>
          </a:p>
          <a:p>
            <a:pPr algn="l">
              <a:lnSpc>
                <a:spcPts val="3499"/>
              </a:lnSpc>
            </a:pPr>
            <a:r>
              <a:rPr lang="en-US" sz="2499">
                <a:solidFill>
                  <a:srgbClr val="1D1A1B"/>
                </a:solidFill>
                <a:latin typeface="Public Sans"/>
                <a:ea typeface="Public Sans"/>
                <a:cs typeface="Public Sans"/>
                <a:sym typeface="Public Sans"/>
              </a:rPr>
              <a:t>Kushagra Singh(22104082)</a:t>
            </a:r>
          </a:p>
          <a:p>
            <a:pPr algn="l">
              <a:lnSpc>
                <a:spcPts val="3499"/>
              </a:lnSpc>
            </a:pPr>
            <a:r>
              <a:rPr lang="en-US" sz="2499">
                <a:solidFill>
                  <a:srgbClr val="1D1A1B"/>
                </a:solidFill>
                <a:latin typeface="Public Sans"/>
                <a:ea typeface="Public Sans"/>
                <a:cs typeface="Public Sans"/>
                <a:sym typeface="Public Sans"/>
              </a:rPr>
              <a:t>Harsh Raj(22104081)</a:t>
            </a:r>
          </a:p>
          <a:p>
            <a:pPr algn="l">
              <a:lnSpc>
                <a:spcPts val="3499"/>
              </a:lnSpc>
              <a:spcBef>
                <a:spcPct val="0"/>
              </a:spcBef>
            </a:pPr>
            <a:r>
              <a:rPr lang="en-US" sz="2499">
                <a:solidFill>
                  <a:srgbClr val="1D1A1B"/>
                </a:solidFill>
                <a:latin typeface="Public Sans"/>
                <a:ea typeface="Public Sans"/>
                <a:cs typeface="Public Sans"/>
                <a:sym typeface="Public Sans"/>
              </a:rPr>
              <a:t>Siddharth Srivastava(22104095)</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DAGSGCuVgHg</dc:identifier>
  <dcterms:modified xsi:type="dcterms:W3CDTF">2011-08-01T06:04:30Z</dcterms:modified>
  <cp:revision>1</cp:revision>
  <dc:title>Date: Sep 29, 2024</dc:title>
</cp:coreProperties>
</file>